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77" r:id="rId2"/>
    <p:sldId id="263" r:id="rId3"/>
    <p:sldId id="257" r:id="rId4"/>
    <p:sldId id="266" r:id="rId5"/>
    <p:sldId id="258" r:id="rId6"/>
    <p:sldId id="264" r:id="rId7"/>
    <p:sldId id="259" r:id="rId8"/>
    <p:sldId id="265" r:id="rId9"/>
    <p:sldId id="260" r:id="rId10"/>
    <p:sldId id="261" r:id="rId11"/>
    <p:sldId id="262" r:id="rId12"/>
    <p:sldId id="267" r:id="rId13"/>
    <p:sldId id="268" r:id="rId14"/>
    <p:sldId id="269" r:id="rId15"/>
    <p:sldId id="274" r:id="rId16"/>
    <p:sldId id="271" r:id="rId17"/>
    <p:sldId id="275" r:id="rId18"/>
    <p:sldId id="272" r:id="rId19"/>
    <p:sldId id="276" r:id="rId20"/>
    <p:sldId id="273"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E3B665-E12D-4313-A55E-DBF92429697A}" v="1" dt="2023-07-06T04:32:48.3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60" d="100"/>
          <a:sy n="60" d="100"/>
        </p:scale>
        <p:origin x="84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50C80A-60CC-465E-AFCA-2243A716C39B}" type="datetimeFigureOut">
              <a:rPr lang="en-IN" smtClean="0"/>
              <a:t>26-06-2024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93F832-F78E-4623-92A0-8D40C605BFD0}" type="slidenum">
              <a:rPr lang="en-IN" smtClean="0"/>
              <a:t>‹#›</a:t>
            </a:fld>
            <a:endParaRPr lang="en-IN"/>
          </a:p>
        </p:txBody>
      </p:sp>
    </p:spTree>
    <p:extLst>
      <p:ext uri="{BB962C8B-B14F-4D97-AF65-F5344CB8AC3E}">
        <p14:creationId xmlns:p14="http://schemas.microsoft.com/office/powerpoint/2010/main" val="1907109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DD649-FDA1-D682-721A-D658C35FAC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3DCE96-4C49-697E-CCED-8B7D62A767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3307312-1AB8-B88C-9F94-739B3A57F816}"/>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10FC3159-2902-B48D-CEFF-431415B0D9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B4BF0A-ED37-6AF8-CFC4-46108B7E77A2}"/>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190627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FE377-7229-5BDF-B737-1C59A4070DC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3E5A5BC-D662-272F-64D3-9C023A5790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D3FF0E-8A7D-286B-1B2F-C3E953F9DA1D}"/>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86B869B7-4ED0-191D-C9FC-001AE121A9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43D2DB5-244C-EE55-016E-EDB3EBDE2815}"/>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1549088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9CC89E-8302-945D-F186-A0E4463D2AA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C300FF-D60C-5585-0B05-23E1E94712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CB2802-C111-8562-ADE9-1B74703D4EC5}"/>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6DD21137-FAB3-4661-3F01-DBE5F49D510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709F9A-9424-3FCA-8E17-532238594A06}"/>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1963551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65664-EBFA-7416-BFAB-285C595CC2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C12059-0661-54BD-B6EC-B3E2F0C663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2BF610-C27A-0792-4183-B0135E38E0DF}"/>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E5A546FC-C81D-798A-6E6C-91568ED88D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BA714F-675F-A739-1034-63C05BAD1769}"/>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1166423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2D87E-BAD5-02A1-BF31-92E6D839CB4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8ECE13D-8BF0-8F2C-4A66-CF323802F4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E5C51A-A776-7B04-F86E-E7DD61F818C8}"/>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EEB2F9FA-504F-778E-C491-778798A30C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42983E-4ADE-5213-7600-AE7CB6625C42}"/>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968329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2D7C4-E8A0-E358-3923-F85678AE93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8EEA666-9D13-34A4-9E68-7BB261B3AD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617E420-60A4-A95B-3083-F34A6BFD5E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A42E046-B311-FA31-0B94-5D88C13D125D}"/>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6" name="Footer Placeholder 5">
            <a:extLst>
              <a:ext uri="{FF2B5EF4-FFF2-40B4-BE49-F238E27FC236}">
                <a16:creationId xmlns:a16="http://schemas.microsoft.com/office/drawing/2014/main" id="{90BC2569-8FF3-3D09-5572-CC05F5E6CC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1E3AA5-D2C4-7587-469C-2F8472DE852E}"/>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798955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2962B-A942-B377-383C-F2C5D5766C3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8FF1FAF-88C4-F764-B242-C13F6C9DC9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63FF9A-C921-C833-F71E-1B5E045929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CDE5DCC-0C4F-15BC-B5BB-4549E365FF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B3EDFD5-7B61-11D6-BADA-9C14B4718CC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1980D4E-8B58-36B0-2B72-16AD8D580C7D}"/>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8" name="Footer Placeholder 7">
            <a:extLst>
              <a:ext uri="{FF2B5EF4-FFF2-40B4-BE49-F238E27FC236}">
                <a16:creationId xmlns:a16="http://schemas.microsoft.com/office/drawing/2014/main" id="{3DB008E9-ED62-C802-6DED-AA9E8CAA7D0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2F1F8A4-8382-7AC7-3262-3C9DB5214077}"/>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2040551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3578-8254-2354-5EF3-89CCDD3B3A8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C6407F3-4B37-2894-CACA-481265CE68FB}"/>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4" name="Footer Placeholder 3">
            <a:extLst>
              <a:ext uri="{FF2B5EF4-FFF2-40B4-BE49-F238E27FC236}">
                <a16:creationId xmlns:a16="http://schemas.microsoft.com/office/drawing/2014/main" id="{0607D9DF-9940-DA16-0BE3-F59428ACC2D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99D1AE1-1BE5-6FC6-651A-1F6923FBB81B}"/>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421621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094C29-5522-6A3A-3017-1674DB8D740A}"/>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3" name="Footer Placeholder 2">
            <a:extLst>
              <a:ext uri="{FF2B5EF4-FFF2-40B4-BE49-F238E27FC236}">
                <a16:creationId xmlns:a16="http://schemas.microsoft.com/office/drawing/2014/main" id="{5280D2B2-1662-56D3-F897-A2F8C87A4FD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E3C20EF-04EA-4079-B75B-AC7B2F14116E}"/>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61858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2067B-18C5-10B1-1A2F-088C4A01EE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E0FE20-3977-F223-5C60-B84CEAE6ED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E3033CE-13C7-49AE-AC09-395EDD9ECA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E3146C-8303-59C0-AE0D-E89E560AE721}"/>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6" name="Footer Placeholder 5">
            <a:extLst>
              <a:ext uri="{FF2B5EF4-FFF2-40B4-BE49-F238E27FC236}">
                <a16:creationId xmlns:a16="http://schemas.microsoft.com/office/drawing/2014/main" id="{B0B51C6A-F12B-53E4-9868-57DC1750C50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F10B31-BF68-0F58-D7D9-624DA74D7CB7}"/>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1914374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8C4B-3F43-D556-1693-9B1582C9C6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63519FE-0C9C-5984-D1AE-31D5FF5AB3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134B9E9-07C6-1927-E09E-E669C028B4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CA4B45-79FF-7384-9633-5AB144F286F1}"/>
              </a:ext>
            </a:extLst>
          </p:cNvPr>
          <p:cNvSpPr>
            <a:spLocks noGrp="1"/>
          </p:cNvSpPr>
          <p:nvPr>
            <p:ph type="dt" sz="half" idx="10"/>
          </p:nvPr>
        </p:nvSpPr>
        <p:spPr/>
        <p:txBody>
          <a:bodyPr/>
          <a:lstStyle/>
          <a:p>
            <a:fld id="{85BD8168-D19B-4996-879C-42386CD87B28}" type="datetimeFigureOut">
              <a:rPr lang="en-IN" smtClean="0"/>
              <a:t>26-06-2024</a:t>
            </a:fld>
            <a:endParaRPr lang="en-IN"/>
          </a:p>
        </p:txBody>
      </p:sp>
      <p:sp>
        <p:nvSpPr>
          <p:cNvPr id="6" name="Footer Placeholder 5">
            <a:extLst>
              <a:ext uri="{FF2B5EF4-FFF2-40B4-BE49-F238E27FC236}">
                <a16:creationId xmlns:a16="http://schemas.microsoft.com/office/drawing/2014/main" id="{F27C4F9C-50E9-FAB0-57CA-7F2F92BBE7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BF7340-F6AC-BC7D-A081-96ECD9DD0702}"/>
              </a:ext>
            </a:extLst>
          </p:cNvPr>
          <p:cNvSpPr>
            <a:spLocks noGrp="1"/>
          </p:cNvSpPr>
          <p:nvPr>
            <p:ph type="sldNum" sz="quarter" idx="12"/>
          </p:nvPr>
        </p:nvSpPr>
        <p:spPr/>
        <p:txBody>
          <a:bodyPr/>
          <a:lstStyle/>
          <a:p>
            <a:fld id="{29848259-0139-47F0-95B7-ADAD2834000C}" type="slidenum">
              <a:rPr lang="en-IN" smtClean="0"/>
              <a:t>‹#›</a:t>
            </a:fld>
            <a:endParaRPr lang="en-IN"/>
          </a:p>
        </p:txBody>
      </p:sp>
    </p:spTree>
    <p:extLst>
      <p:ext uri="{BB962C8B-B14F-4D97-AF65-F5344CB8AC3E}">
        <p14:creationId xmlns:p14="http://schemas.microsoft.com/office/powerpoint/2010/main" val="4430210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EF286B-388B-F6B8-8D0C-807709A1A4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4ADEDF-4036-30BA-1389-6641BF739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CD119C-4242-EA10-81D8-6BE23960AD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BD8168-D19B-4996-879C-42386CD87B28}" type="datetimeFigureOut">
              <a:rPr lang="en-IN" smtClean="0"/>
              <a:t>26-06-2024</a:t>
            </a:fld>
            <a:endParaRPr lang="en-IN"/>
          </a:p>
        </p:txBody>
      </p:sp>
      <p:sp>
        <p:nvSpPr>
          <p:cNvPr id="5" name="Footer Placeholder 4">
            <a:extLst>
              <a:ext uri="{FF2B5EF4-FFF2-40B4-BE49-F238E27FC236}">
                <a16:creationId xmlns:a16="http://schemas.microsoft.com/office/drawing/2014/main" id="{E2B6182C-B649-B1AE-96F9-DFEE0014B7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54F3CFA-C4CC-03CD-B735-446F6640B7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848259-0139-47F0-95B7-ADAD2834000C}" type="slidenum">
              <a:rPr lang="en-IN" smtClean="0"/>
              <a:t>‹#›</a:t>
            </a:fld>
            <a:endParaRPr lang="en-IN"/>
          </a:p>
        </p:txBody>
      </p:sp>
    </p:spTree>
    <p:extLst>
      <p:ext uri="{BB962C8B-B14F-4D97-AF65-F5344CB8AC3E}">
        <p14:creationId xmlns:p14="http://schemas.microsoft.com/office/powerpoint/2010/main" val="2466544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51C80-FE06-E252-5A87-B5DEC719BF52}"/>
              </a:ext>
            </a:extLst>
          </p:cNvPr>
          <p:cNvSpPr>
            <a:spLocks noGrp="1"/>
          </p:cNvSpPr>
          <p:nvPr>
            <p:ph type="title"/>
          </p:nvPr>
        </p:nvSpPr>
        <p:spPr>
          <a:xfrm>
            <a:off x="838200" y="365125"/>
            <a:ext cx="10942674" cy="5727331"/>
          </a:xfrm>
        </p:spPr>
        <p:txBody>
          <a:bodyPr>
            <a:normAutofit/>
          </a:bodyPr>
          <a:lstStyle/>
          <a:p>
            <a:pPr algn="ctr"/>
            <a:r>
              <a:rPr lang="en-IN" b="1" dirty="0"/>
              <a:t>Density Functional Theory(DFT) based ab-initio computations of Graphene and its various point defects</a:t>
            </a:r>
          </a:p>
        </p:txBody>
      </p:sp>
    </p:spTree>
    <p:extLst>
      <p:ext uri="{BB962C8B-B14F-4D97-AF65-F5344CB8AC3E}">
        <p14:creationId xmlns:p14="http://schemas.microsoft.com/office/powerpoint/2010/main" val="6837517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AA85F1-38DB-ED27-828B-21B0E7110808}"/>
              </a:ext>
            </a:extLst>
          </p:cNvPr>
          <p:cNvSpPr txBox="1"/>
          <p:nvPr/>
        </p:nvSpPr>
        <p:spPr>
          <a:xfrm>
            <a:off x="2227117" y="42530"/>
            <a:ext cx="8049733" cy="830997"/>
          </a:xfrm>
          <a:prstGeom prst="rect">
            <a:avLst/>
          </a:prstGeom>
          <a:noFill/>
        </p:spPr>
        <p:txBody>
          <a:bodyPr wrap="square">
            <a:spAutoFit/>
          </a:bodyPr>
          <a:lstStyle/>
          <a:p>
            <a:pPr algn="ctr"/>
            <a:r>
              <a:rPr lang="en-IN" sz="2400" b="1" dirty="0"/>
              <a:t>COMPARISION OF DENSITY OF STATES OF PRISTINE GRAPHENE AND GRAPHENE WITH VACANCY DEFECT</a:t>
            </a:r>
            <a:endParaRPr lang="en-IN" sz="2400" dirty="0"/>
          </a:p>
        </p:txBody>
      </p:sp>
      <p:pic>
        <p:nvPicPr>
          <p:cNvPr id="4" name="Picture 3">
            <a:extLst>
              <a:ext uri="{FF2B5EF4-FFF2-40B4-BE49-F238E27FC236}">
                <a16:creationId xmlns:a16="http://schemas.microsoft.com/office/drawing/2014/main" id="{ACC0F3FC-45FA-17D5-12D1-7577A2D79155}"/>
              </a:ext>
            </a:extLst>
          </p:cNvPr>
          <p:cNvPicPr>
            <a:picLocks noChangeAspect="1"/>
          </p:cNvPicPr>
          <p:nvPr/>
        </p:nvPicPr>
        <p:blipFill>
          <a:blip r:embed="rId2"/>
          <a:stretch>
            <a:fillRect/>
          </a:stretch>
        </p:blipFill>
        <p:spPr>
          <a:xfrm>
            <a:off x="6607987" y="862051"/>
            <a:ext cx="4937636" cy="3568380"/>
          </a:xfrm>
          <a:prstGeom prst="rect">
            <a:avLst/>
          </a:prstGeom>
        </p:spPr>
      </p:pic>
      <p:pic>
        <p:nvPicPr>
          <p:cNvPr id="5" name="Picture 4">
            <a:extLst>
              <a:ext uri="{FF2B5EF4-FFF2-40B4-BE49-F238E27FC236}">
                <a16:creationId xmlns:a16="http://schemas.microsoft.com/office/drawing/2014/main" id="{06A6AD38-50AC-8B4D-60E3-6B6C70410A83}"/>
              </a:ext>
            </a:extLst>
          </p:cNvPr>
          <p:cNvPicPr>
            <a:picLocks noChangeAspect="1"/>
          </p:cNvPicPr>
          <p:nvPr/>
        </p:nvPicPr>
        <p:blipFill>
          <a:blip r:embed="rId3"/>
          <a:stretch>
            <a:fillRect/>
          </a:stretch>
        </p:blipFill>
        <p:spPr>
          <a:xfrm>
            <a:off x="178981" y="850604"/>
            <a:ext cx="4823029" cy="3568380"/>
          </a:xfrm>
          <a:prstGeom prst="rect">
            <a:avLst/>
          </a:prstGeom>
        </p:spPr>
      </p:pic>
      <p:sp>
        <p:nvSpPr>
          <p:cNvPr id="8" name="TextBox 7">
            <a:extLst>
              <a:ext uri="{FF2B5EF4-FFF2-40B4-BE49-F238E27FC236}">
                <a16:creationId xmlns:a16="http://schemas.microsoft.com/office/drawing/2014/main" id="{3815EF29-843B-CDCB-7669-DDE10AFC5244}"/>
              </a:ext>
            </a:extLst>
          </p:cNvPr>
          <p:cNvSpPr txBox="1"/>
          <p:nvPr/>
        </p:nvSpPr>
        <p:spPr>
          <a:xfrm>
            <a:off x="178981" y="4557179"/>
            <a:ext cx="11834037" cy="2585323"/>
          </a:xfrm>
          <a:prstGeom prst="rect">
            <a:avLst/>
          </a:prstGeom>
          <a:noFill/>
        </p:spPr>
        <p:txBody>
          <a:bodyPr wrap="square" rtlCol="0">
            <a:spAutoFit/>
          </a:bodyPr>
          <a:lstStyle/>
          <a:p>
            <a:pPr marL="285750" indent="-285750">
              <a:buFont typeface="Wingdings" panose="05000000000000000000" pitchFamily="2" charset="2"/>
              <a:buChar char="Ø"/>
            </a:pPr>
            <a:r>
              <a:rPr lang="en-IN" dirty="0"/>
              <a:t>The graph above is the plot of DOS and the contribution of spin up and spin down electrons in DOS.</a:t>
            </a:r>
          </a:p>
          <a:p>
            <a:pPr marL="285750" indent="-285750">
              <a:buFont typeface="Wingdings" panose="05000000000000000000" pitchFamily="2" charset="2"/>
              <a:buChar char="Ø"/>
            </a:pPr>
            <a:r>
              <a:rPr lang="en-IN" dirty="0"/>
              <a:t>Unlike in the case of pristine graphene, the introduction of vacancy in graphene creates states in the regions near to the fermi level.</a:t>
            </a:r>
          </a:p>
          <a:p>
            <a:pPr marL="285750" indent="-285750">
              <a:buFont typeface="Wingdings" panose="05000000000000000000" pitchFamily="2" charset="2"/>
              <a:buChar char="Ø"/>
            </a:pPr>
            <a:r>
              <a:rPr lang="en-IN" dirty="0"/>
              <a:t>In the valence band between 0eV to 1eV, the spin down electrons has more contribution than the spin up electrons as the DOS has a greater dip in spin down than in spin up.</a:t>
            </a:r>
          </a:p>
          <a:p>
            <a:pPr marL="285750" indent="-285750">
              <a:buFont typeface="Wingdings" panose="05000000000000000000" pitchFamily="2" charset="2"/>
              <a:buChar char="Ø"/>
            </a:pPr>
            <a:r>
              <a:rPr lang="en-IN" dirty="0"/>
              <a:t>In the conduction band between 1eV to 2eV, the spin up electron has more of a contribution in DOS than in the spin down as it has a greater peak.</a:t>
            </a:r>
          </a:p>
          <a:p>
            <a:pPr marL="285750" indent="-285750">
              <a:buFont typeface="Wingdings" panose="05000000000000000000" pitchFamily="2" charset="2"/>
              <a:buChar char="Ø"/>
            </a:pPr>
            <a:r>
              <a:rPr lang="en-IN" dirty="0"/>
              <a:t>The DOS is not symmetric in the case of </a:t>
            </a:r>
            <a:r>
              <a:rPr lang="en-IN" dirty="0" err="1"/>
              <a:t>vancy</a:t>
            </a:r>
            <a:r>
              <a:rPr lang="en-IN" dirty="0"/>
              <a:t> induced graphene which causes a magnetic moment.</a:t>
            </a:r>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4262342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546C-CC63-FB70-73AD-75AE1991A4F4}"/>
              </a:ext>
            </a:extLst>
          </p:cNvPr>
          <p:cNvSpPr>
            <a:spLocks noGrp="1"/>
          </p:cNvSpPr>
          <p:nvPr>
            <p:ph type="title"/>
          </p:nvPr>
        </p:nvSpPr>
        <p:spPr>
          <a:xfrm>
            <a:off x="838200" y="-167265"/>
            <a:ext cx="10515600" cy="1325563"/>
          </a:xfrm>
        </p:spPr>
        <p:txBody>
          <a:bodyPr>
            <a:normAutofit/>
          </a:bodyPr>
          <a:lstStyle/>
          <a:p>
            <a:pPr algn="ctr"/>
            <a:r>
              <a:rPr lang="en-IN" sz="2400" b="1" dirty="0"/>
              <a:t>COMPARISION OF DENSITY OF STATES OF PRISTINE GRAPHENE AND GRAPHENE WITH STONE WALES DEFECT AND VACANCY DEFECT</a:t>
            </a:r>
            <a:endParaRPr lang="en-IN" sz="2400" dirty="0"/>
          </a:p>
        </p:txBody>
      </p:sp>
      <p:pic>
        <p:nvPicPr>
          <p:cNvPr id="3" name="Picture 2">
            <a:extLst>
              <a:ext uri="{FF2B5EF4-FFF2-40B4-BE49-F238E27FC236}">
                <a16:creationId xmlns:a16="http://schemas.microsoft.com/office/drawing/2014/main" id="{9898D67E-2405-6C3E-136F-E24BE657B951}"/>
              </a:ext>
            </a:extLst>
          </p:cNvPr>
          <p:cNvPicPr>
            <a:picLocks noChangeAspect="1"/>
          </p:cNvPicPr>
          <p:nvPr/>
        </p:nvPicPr>
        <p:blipFill>
          <a:blip r:embed="rId2"/>
          <a:stretch>
            <a:fillRect/>
          </a:stretch>
        </p:blipFill>
        <p:spPr>
          <a:xfrm>
            <a:off x="6617970" y="808851"/>
            <a:ext cx="4735830" cy="3499666"/>
          </a:xfrm>
          <a:prstGeom prst="rect">
            <a:avLst/>
          </a:prstGeom>
        </p:spPr>
      </p:pic>
      <p:sp>
        <p:nvSpPr>
          <p:cNvPr id="6" name="Content Placeholder 5">
            <a:extLst>
              <a:ext uri="{FF2B5EF4-FFF2-40B4-BE49-F238E27FC236}">
                <a16:creationId xmlns:a16="http://schemas.microsoft.com/office/drawing/2014/main" id="{A06E47F6-1D0A-9277-7885-8E6B2EA12951}"/>
              </a:ext>
            </a:extLst>
          </p:cNvPr>
          <p:cNvSpPr>
            <a:spLocks noGrp="1"/>
          </p:cNvSpPr>
          <p:nvPr>
            <p:ph idx="1"/>
          </p:nvPr>
        </p:nvSpPr>
        <p:spPr>
          <a:xfrm>
            <a:off x="270706" y="4550734"/>
            <a:ext cx="11534012" cy="1945759"/>
          </a:xfrm>
        </p:spPr>
        <p:txBody>
          <a:bodyPr>
            <a:normAutofit fontScale="92500" lnSpcReduction="10000"/>
          </a:bodyPr>
          <a:lstStyle/>
          <a:p>
            <a:pPr>
              <a:buFont typeface="Wingdings" panose="05000000000000000000" pitchFamily="2" charset="2"/>
              <a:buChar char="Ø"/>
            </a:pPr>
            <a:r>
              <a:rPr lang="en-IN" sz="1800" dirty="0"/>
              <a:t>The above plot shows the DOS of pristine graphene and graphene with both stone wales defect as well as carbon vacancy defect.</a:t>
            </a:r>
          </a:p>
          <a:p>
            <a:pPr>
              <a:buFont typeface="Wingdings" panose="05000000000000000000" pitchFamily="2" charset="2"/>
              <a:buChar char="Ø"/>
            </a:pPr>
            <a:r>
              <a:rPr lang="en-IN" sz="1800" dirty="0"/>
              <a:t>There are states introduced near the fermi level, which is more significant in the valence band side.</a:t>
            </a:r>
          </a:p>
          <a:p>
            <a:pPr>
              <a:buFont typeface="Wingdings" panose="05000000000000000000" pitchFamily="2" charset="2"/>
              <a:buChar char="Ø"/>
            </a:pPr>
            <a:r>
              <a:rPr lang="en-IN" sz="1800" dirty="0"/>
              <a:t>In the valence band at near 0.5eV, the contribution of spin up electron is more than that of spin down electron.</a:t>
            </a:r>
          </a:p>
          <a:p>
            <a:pPr>
              <a:buFont typeface="Wingdings" panose="05000000000000000000" pitchFamily="2" charset="2"/>
              <a:buChar char="Ø"/>
            </a:pPr>
            <a:r>
              <a:rPr lang="en-IN" sz="1800" dirty="0"/>
              <a:t>In the conduction band, the region near to 2eV, the contribution of spin down electron is more than that of spin up electron.</a:t>
            </a:r>
          </a:p>
          <a:p>
            <a:pPr>
              <a:buFont typeface="Wingdings" panose="05000000000000000000" pitchFamily="2" charset="2"/>
              <a:buChar char="Ø"/>
            </a:pPr>
            <a:r>
              <a:rPr lang="en-IN" sz="1800" dirty="0"/>
              <a:t>The DOS is not symmetrical about the spin up and spin down regions hence we can conclude that it has a magnetic moment.</a:t>
            </a:r>
          </a:p>
          <a:p>
            <a:pPr>
              <a:buFont typeface="Wingdings" panose="05000000000000000000" pitchFamily="2" charset="2"/>
              <a:buChar char="Ø"/>
            </a:pPr>
            <a:endParaRPr lang="en-IN" sz="1800" dirty="0"/>
          </a:p>
        </p:txBody>
      </p:sp>
      <p:pic>
        <p:nvPicPr>
          <p:cNvPr id="9" name="Picture 8">
            <a:extLst>
              <a:ext uri="{FF2B5EF4-FFF2-40B4-BE49-F238E27FC236}">
                <a16:creationId xmlns:a16="http://schemas.microsoft.com/office/drawing/2014/main" id="{9F6E431A-96B0-D37A-3393-817E4E0576D8}"/>
              </a:ext>
            </a:extLst>
          </p:cNvPr>
          <p:cNvPicPr>
            <a:picLocks noChangeAspect="1"/>
          </p:cNvPicPr>
          <p:nvPr/>
        </p:nvPicPr>
        <p:blipFill>
          <a:blip r:embed="rId3"/>
          <a:stretch>
            <a:fillRect/>
          </a:stretch>
        </p:blipFill>
        <p:spPr>
          <a:xfrm>
            <a:off x="270706" y="804653"/>
            <a:ext cx="4735830" cy="3503864"/>
          </a:xfrm>
          <a:prstGeom prst="rect">
            <a:avLst/>
          </a:prstGeom>
        </p:spPr>
      </p:pic>
    </p:spTree>
    <p:extLst>
      <p:ext uri="{BB962C8B-B14F-4D97-AF65-F5344CB8AC3E}">
        <p14:creationId xmlns:p14="http://schemas.microsoft.com/office/powerpoint/2010/main" val="3692686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B07CB-88CA-9BEE-D6FE-4805DDF5A1D5}"/>
              </a:ext>
            </a:extLst>
          </p:cNvPr>
          <p:cNvSpPr>
            <a:spLocks noGrp="1"/>
          </p:cNvSpPr>
          <p:nvPr>
            <p:ph type="title"/>
          </p:nvPr>
        </p:nvSpPr>
        <p:spPr>
          <a:xfrm>
            <a:off x="838200" y="-272828"/>
            <a:ext cx="10515600" cy="1325563"/>
          </a:xfrm>
        </p:spPr>
        <p:txBody>
          <a:bodyPr>
            <a:normAutofit/>
          </a:bodyPr>
          <a:lstStyle/>
          <a:p>
            <a:pPr algn="ctr"/>
            <a:r>
              <a:rPr lang="en-IN" sz="2400" dirty="0"/>
              <a:t>COMPARISION OF ELECTRON DENSITIES OF PRISTINE GRAPHENE AND GRAPHENE WITH STONE WALES DEFECT</a:t>
            </a:r>
          </a:p>
        </p:txBody>
      </p:sp>
      <p:sp>
        <p:nvSpPr>
          <p:cNvPr id="3" name="Content Placeholder 2">
            <a:extLst>
              <a:ext uri="{FF2B5EF4-FFF2-40B4-BE49-F238E27FC236}">
                <a16:creationId xmlns:a16="http://schemas.microsoft.com/office/drawing/2014/main" id="{6E88A821-4772-2AAA-0F0B-DE624725D9C3}"/>
              </a:ext>
            </a:extLst>
          </p:cNvPr>
          <p:cNvSpPr>
            <a:spLocks noGrp="1"/>
          </p:cNvSpPr>
          <p:nvPr>
            <p:ph idx="1"/>
          </p:nvPr>
        </p:nvSpPr>
        <p:spPr>
          <a:xfrm>
            <a:off x="838200" y="5433237"/>
            <a:ext cx="10515600" cy="1222744"/>
          </a:xfrm>
        </p:spPr>
        <p:txBody>
          <a:bodyPr>
            <a:normAutofit fontScale="92500"/>
          </a:bodyPr>
          <a:lstStyle/>
          <a:p>
            <a:pPr>
              <a:buFont typeface="Wingdings" panose="05000000000000000000" pitchFamily="2" charset="2"/>
              <a:buChar char="Ø"/>
            </a:pPr>
            <a:r>
              <a:rPr lang="en-IN" sz="1800" dirty="0"/>
              <a:t>The graph above compares the electron density of pristine graphene and graphene with a stone wales defect.</a:t>
            </a:r>
          </a:p>
          <a:p>
            <a:pPr>
              <a:buFont typeface="Wingdings" panose="05000000000000000000" pitchFamily="2" charset="2"/>
              <a:buChar char="Ø"/>
            </a:pPr>
            <a:r>
              <a:rPr lang="en-IN" sz="1800" dirty="0"/>
              <a:t>The peak for pristine is higher than that of graphene with the stone wales defect.</a:t>
            </a:r>
          </a:p>
          <a:p>
            <a:pPr>
              <a:buFont typeface="Wingdings" panose="05000000000000000000" pitchFamily="2" charset="2"/>
              <a:buChar char="Ø"/>
            </a:pPr>
            <a:r>
              <a:rPr lang="en-IN" sz="1800" dirty="0"/>
              <a:t>Due to the defect the electron density gets disturbed around the region of the defect hence the graph.</a:t>
            </a:r>
          </a:p>
        </p:txBody>
      </p:sp>
      <p:pic>
        <p:nvPicPr>
          <p:cNvPr id="4" name="Picture 3">
            <a:extLst>
              <a:ext uri="{FF2B5EF4-FFF2-40B4-BE49-F238E27FC236}">
                <a16:creationId xmlns:a16="http://schemas.microsoft.com/office/drawing/2014/main" id="{CCC9D239-88C7-F090-8E9E-7BC6514481DC}"/>
              </a:ext>
            </a:extLst>
          </p:cNvPr>
          <p:cNvPicPr>
            <a:picLocks noChangeAspect="1"/>
          </p:cNvPicPr>
          <p:nvPr/>
        </p:nvPicPr>
        <p:blipFill>
          <a:blip r:embed="rId2"/>
          <a:stretch>
            <a:fillRect/>
          </a:stretch>
        </p:blipFill>
        <p:spPr>
          <a:xfrm>
            <a:off x="364490" y="735012"/>
            <a:ext cx="5410306" cy="4178511"/>
          </a:xfrm>
          <a:prstGeom prst="rect">
            <a:avLst/>
          </a:prstGeom>
        </p:spPr>
      </p:pic>
      <p:pic>
        <p:nvPicPr>
          <p:cNvPr id="7" name="Picture 6">
            <a:extLst>
              <a:ext uri="{FF2B5EF4-FFF2-40B4-BE49-F238E27FC236}">
                <a16:creationId xmlns:a16="http://schemas.microsoft.com/office/drawing/2014/main" id="{F6DAFDB3-69FC-C0CB-9390-50B5CAF8B3A1}"/>
              </a:ext>
            </a:extLst>
          </p:cNvPr>
          <p:cNvPicPr>
            <a:picLocks noChangeAspect="1"/>
          </p:cNvPicPr>
          <p:nvPr/>
        </p:nvPicPr>
        <p:blipFill>
          <a:blip r:embed="rId3"/>
          <a:stretch>
            <a:fillRect/>
          </a:stretch>
        </p:blipFill>
        <p:spPr>
          <a:xfrm>
            <a:off x="6096000" y="943566"/>
            <a:ext cx="5978036" cy="3543374"/>
          </a:xfrm>
          <a:prstGeom prst="rect">
            <a:avLst/>
          </a:prstGeom>
        </p:spPr>
      </p:pic>
    </p:spTree>
    <p:extLst>
      <p:ext uri="{BB962C8B-B14F-4D97-AF65-F5344CB8AC3E}">
        <p14:creationId xmlns:p14="http://schemas.microsoft.com/office/powerpoint/2010/main" val="752458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80F0D-0818-2133-5547-B6EBA4ECFA5B}"/>
              </a:ext>
            </a:extLst>
          </p:cNvPr>
          <p:cNvSpPr>
            <a:spLocks noGrp="1"/>
          </p:cNvSpPr>
          <p:nvPr>
            <p:ph type="title"/>
          </p:nvPr>
        </p:nvSpPr>
        <p:spPr>
          <a:xfrm>
            <a:off x="838200" y="-219666"/>
            <a:ext cx="10515600" cy="1325563"/>
          </a:xfrm>
        </p:spPr>
        <p:txBody>
          <a:bodyPr>
            <a:normAutofit/>
          </a:bodyPr>
          <a:lstStyle/>
          <a:p>
            <a:pPr algn="ctr"/>
            <a:r>
              <a:rPr lang="en-IN" sz="2400" dirty="0"/>
              <a:t>COMPARISION OF ELECTRON DENSITIES OF PRISTINE GRAPHENE AND GRAPHENE WITH VACANCY DEFECT</a:t>
            </a:r>
          </a:p>
        </p:txBody>
      </p:sp>
      <p:sp>
        <p:nvSpPr>
          <p:cNvPr id="3" name="Content Placeholder 2">
            <a:extLst>
              <a:ext uri="{FF2B5EF4-FFF2-40B4-BE49-F238E27FC236}">
                <a16:creationId xmlns:a16="http://schemas.microsoft.com/office/drawing/2014/main" id="{CEDDAB0E-27AE-4E55-A33E-4443ED18DE1A}"/>
              </a:ext>
            </a:extLst>
          </p:cNvPr>
          <p:cNvSpPr>
            <a:spLocks noGrp="1"/>
          </p:cNvSpPr>
          <p:nvPr>
            <p:ph idx="1"/>
          </p:nvPr>
        </p:nvSpPr>
        <p:spPr>
          <a:xfrm>
            <a:off x="838200" y="5402123"/>
            <a:ext cx="11091530" cy="1325563"/>
          </a:xfrm>
        </p:spPr>
        <p:txBody>
          <a:bodyPr>
            <a:normAutofit fontScale="32500" lnSpcReduction="20000"/>
          </a:bodyPr>
          <a:lstStyle/>
          <a:p>
            <a:pPr>
              <a:buFont typeface="Wingdings" panose="05000000000000000000" pitchFamily="2" charset="2"/>
              <a:buChar char="Ø"/>
            </a:pPr>
            <a:r>
              <a:rPr lang="en-IN" sz="4500" dirty="0"/>
              <a:t>The graph above compares the electron density of pristine graphene and graphene with a vacancy defect.</a:t>
            </a:r>
          </a:p>
          <a:p>
            <a:pPr>
              <a:buFont typeface="Wingdings" panose="05000000000000000000" pitchFamily="2" charset="2"/>
              <a:buChar char="Ø"/>
            </a:pPr>
            <a:r>
              <a:rPr lang="en-IN" sz="4500" dirty="0"/>
              <a:t>The peak for pristine is higher than that of graphene with the vacancy defect.</a:t>
            </a:r>
          </a:p>
          <a:p>
            <a:pPr>
              <a:buFont typeface="Wingdings" panose="05000000000000000000" pitchFamily="2" charset="2"/>
              <a:buChar char="Ø"/>
            </a:pPr>
            <a:r>
              <a:rPr lang="en-IN" sz="4500" dirty="0"/>
              <a:t>Due to the defect the electron density gets disturbed around the region of the defect hence the graph.</a:t>
            </a:r>
          </a:p>
          <a:p>
            <a:pPr>
              <a:buFont typeface="Wingdings" panose="05000000000000000000" pitchFamily="2" charset="2"/>
              <a:buChar char="Ø"/>
            </a:pPr>
            <a:r>
              <a:rPr lang="en-IN" sz="4500" dirty="0"/>
              <a:t>The other figure shows the distribution of electrons at 1, which is constant throughout except the place where the vacancy is present.</a:t>
            </a:r>
          </a:p>
          <a:p>
            <a:endParaRPr lang="en-IN" dirty="0"/>
          </a:p>
        </p:txBody>
      </p:sp>
      <p:pic>
        <p:nvPicPr>
          <p:cNvPr id="4" name="Picture 3" descr="A picture containing text, screenshot, diagram, plot&#10;&#10;Description automatically generated">
            <a:extLst>
              <a:ext uri="{FF2B5EF4-FFF2-40B4-BE49-F238E27FC236}">
                <a16:creationId xmlns:a16="http://schemas.microsoft.com/office/drawing/2014/main" id="{895DFD6C-30A8-9E75-2D2C-76AF431D7052}"/>
              </a:ext>
            </a:extLst>
          </p:cNvPr>
          <p:cNvPicPr>
            <a:picLocks noChangeAspect="1"/>
          </p:cNvPicPr>
          <p:nvPr/>
        </p:nvPicPr>
        <p:blipFill>
          <a:blip r:embed="rId2"/>
          <a:stretch>
            <a:fillRect/>
          </a:stretch>
        </p:blipFill>
        <p:spPr>
          <a:xfrm>
            <a:off x="476412" y="756418"/>
            <a:ext cx="5422111" cy="4332403"/>
          </a:xfrm>
          <a:prstGeom prst="rect">
            <a:avLst/>
          </a:prstGeom>
        </p:spPr>
      </p:pic>
      <p:pic>
        <p:nvPicPr>
          <p:cNvPr id="5" name="Picture 4" descr="A computer screen shot of a diamond&#10;&#10;Description automatically generated with low confidence">
            <a:extLst>
              <a:ext uri="{FF2B5EF4-FFF2-40B4-BE49-F238E27FC236}">
                <a16:creationId xmlns:a16="http://schemas.microsoft.com/office/drawing/2014/main" id="{9AB76700-0D84-39B0-90A9-9A3A966B6AC9}"/>
              </a:ext>
            </a:extLst>
          </p:cNvPr>
          <p:cNvPicPr>
            <a:picLocks noChangeAspect="1"/>
          </p:cNvPicPr>
          <p:nvPr/>
        </p:nvPicPr>
        <p:blipFill>
          <a:blip r:embed="rId3"/>
          <a:stretch>
            <a:fillRect/>
          </a:stretch>
        </p:blipFill>
        <p:spPr>
          <a:xfrm>
            <a:off x="6171426" y="756418"/>
            <a:ext cx="6020574" cy="3599270"/>
          </a:xfrm>
          <a:prstGeom prst="rect">
            <a:avLst/>
          </a:prstGeom>
        </p:spPr>
      </p:pic>
    </p:spTree>
    <p:extLst>
      <p:ext uri="{BB962C8B-B14F-4D97-AF65-F5344CB8AC3E}">
        <p14:creationId xmlns:p14="http://schemas.microsoft.com/office/powerpoint/2010/main" val="3171052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818C4-2967-0750-4F49-B1FFF2E5E46E}"/>
              </a:ext>
            </a:extLst>
          </p:cNvPr>
          <p:cNvSpPr>
            <a:spLocks noGrp="1"/>
          </p:cNvSpPr>
          <p:nvPr>
            <p:ph type="title"/>
          </p:nvPr>
        </p:nvSpPr>
        <p:spPr>
          <a:xfrm>
            <a:off x="838200" y="-198401"/>
            <a:ext cx="10515600" cy="1325563"/>
          </a:xfrm>
        </p:spPr>
        <p:txBody>
          <a:bodyPr>
            <a:normAutofit/>
          </a:bodyPr>
          <a:lstStyle/>
          <a:p>
            <a:pPr algn="ctr"/>
            <a:r>
              <a:rPr lang="en-IN" sz="2400" dirty="0"/>
              <a:t>COMPARISION OF ELECTRON DENSITIES OF PRISTINE GRAPHENE AND GRAPHENE WITH VACANCY DEFECT AND STONE WALES DEFECT</a:t>
            </a:r>
          </a:p>
        </p:txBody>
      </p:sp>
      <p:pic>
        <p:nvPicPr>
          <p:cNvPr id="5" name="Content Placeholder 4" descr="A picture containing text, screenshot, diagram, line&#10;&#10;Description automatically generated">
            <a:extLst>
              <a:ext uri="{FF2B5EF4-FFF2-40B4-BE49-F238E27FC236}">
                <a16:creationId xmlns:a16="http://schemas.microsoft.com/office/drawing/2014/main" id="{6B8F8410-589F-CD23-FA4A-B34B7A627D80}"/>
              </a:ext>
            </a:extLst>
          </p:cNvPr>
          <p:cNvPicPr>
            <a:picLocks noGrp="1" noChangeAspect="1"/>
          </p:cNvPicPr>
          <p:nvPr>
            <p:ph idx="1"/>
          </p:nvPr>
        </p:nvPicPr>
        <p:blipFill>
          <a:blip r:embed="rId2"/>
          <a:stretch>
            <a:fillRect/>
          </a:stretch>
        </p:blipFill>
        <p:spPr>
          <a:xfrm>
            <a:off x="465453" y="804899"/>
            <a:ext cx="5361126" cy="4096710"/>
          </a:xfrm>
          <a:prstGeom prst="rect">
            <a:avLst/>
          </a:prstGeom>
        </p:spPr>
      </p:pic>
      <p:pic>
        <p:nvPicPr>
          <p:cNvPr id="6" name="Picture 5">
            <a:extLst>
              <a:ext uri="{FF2B5EF4-FFF2-40B4-BE49-F238E27FC236}">
                <a16:creationId xmlns:a16="http://schemas.microsoft.com/office/drawing/2014/main" id="{9D0C96DD-088F-DC17-DCBD-1269FD09BE78}"/>
              </a:ext>
            </a:extLst>
          </p:cNvPr>
          <p:cNvPicPr>
            <a:picLocks noChangeAspect="1"/>
          </p:cNvPicPr>
          <p:nvPr/>
        </p:nvPicPr>
        <p:blipFill>
          <a:blip r:embed="rId3"/>
          <a:stretch>
            <a:fillRect/>
          </a:stretch>
        </p:blipFill>
        <p:spPr>
          <a:xfrm>
            <a:off x="6365620" y="900591"/>
            <a:ext cx="5826380" cy="3522552"/>
          </a:xfrm>
          <a:prstGeom prst="rect">
            <a:avLst/>
          </a:prstGeom>
        </p:spPr>
      </p:pic>
      <p:sp>
        <p:nvSpPr>
          <p:cNvPr id="8" name="TextBox 7">
            <a:extLst>
              <a:ext uri="{FF2B5EF4-FFF2-40B4-BE49-F238E27FC236}">
                <a16:creationId xmlns:a16="http://schemas.microsoft.com/office/drawing/2014/main" id="{BFD41DCA-56FB-7102-5607-66586472BC53}"/>
              </a:ext>
            </a:extLst>
          </p:cNvPr>
          <p:cNvSpPr txBox="1"/>
          <p:nvPr/>
        </p:nvSpPr>
        <p:spPr>
          <a:xfrm>
            <a:off x="159488" y="5202607"/>
            <a:ext cx="11950996" cy="1200329"/>
          </a:xfrm>
          <a:prstGeom prst="rect">
            <a:avLst/>
          </a:prstGeom>
          <a:noFill/>
        </p:spPr>
        <p:txBody>
          <a:bodyPr wrap="square" rtlCol="0">
            <a:spAutoFit/>
          </a:bodyPr>
          <a:lstStyle/>
          <a:p>
            <a:pPr>
              <a:buFont typeface="Wingdings" panose="05000000000000000000" pitchFamily="2" charset="2"/>
              <a:buChar char="Ø"/>
            </a:pPr>
            <a:r>
              <a:rPr lang="en-IN" sz="1800" dirty="0"/>
              <a:t>The graph above compares the electron density of pristine graphene and graphene with a stone wales defect and carbon     vacancy defect.</a:t>
            </a:r>
          </a:p>
          <a:p>
            <a:pPr>
              <a:buFont typeface="Wingdings" panose="05000000000000000000" pitchFamily="2" charset="2"/>
              <a:buChar char="Ø"/>
            </a:pPr>
            <a:r>
              <a:rPr lang="en-IN" sz="1800" dirty="0"/>
              <a:t>The peak for pristine is higher than that of graphene with the defects.</a:t>
            </a:r>
          </a:p>
          <a:p>
            <a:pPr>
              <a:buFont typeface="Wingdings" panose="05000000000000000000" pitchFamily="2" charset="2"/>
              <a:buChar char="Ø"/>
            </a:pPr>
            <a:r>
              <a:rPr lang="en-IN" sz="1800" dirty="0"/>
              <a:t>Due to the defect, the electron density gets disturbed around the region of the defect hence the graph.</a:t>
            </a:r>
            <a:endParaRPr lang="en-IN" dirty="0"/>
          </a:p>
        </p:txBody>
      </p:sp>
    </p:spTree>
    <p:extLst>
      <p:ext uri="{BB962C8B-B14F-4D97-AF65-F5344CB8AC3E}">
        <p14:creationId xmlns:p14="http://schemas.microsoft.com/office/powerpoint/2010/main" val="1166898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B054F0F-A0E2-19C3-8C3D-23CE03208C03}"/>
              </a:ext>
            </a:extLst>
          </p:cNvPr>
          <p:cNvPicPr>
            <a:picLocks noGrp="1" noChangeAspect="1"/>
          </p:cNvPicPr>
          <p:nvPr>
            <p:ph idx="1"/>
          </p:nvPr>
        </p:nvPicPr>
        <p:blipFill>
          <a:blip r:embed="rId2"/>
          <a:stretch>
            <a:fillRect/>
          </a:stretch>
        </p:blipFill>
        <p:spPr>
          <a:xfrm>
            <a:off x="6096000" y="998607"/>
            <a:ext cx="5730043" cy="3445802"/>
          </a:xfrm>
          <a:prstGeom prst="rect">
            <a:avLst/>
          </a:prstGeom>
        </p:spPr>
      </p:pic>
      <p:sp>
        <p:nvSpPr>
          <p:cNvPr id="7" name="TextBox 6">
            <a:extLst>
              <a:ext uri="{FF2B5EF4-FFF2-40B4-BE49-F238E27FC236}">
                <a16:creationId xmlns:a16="http://schemas.microsoft.com/office/drawing/2014/main" id="{2EF55A66-0A94-69D3-3D21-89C7AEDFD3FD}"/>
              </a:ext>
            </a:extLst>
          </p:cNvPr>
          <p:cNvSpPr txBox="1"/>
          <p:nvPr/>
        </p:nvSpPr>
        <p:spPr>
          <a:xfrm>
            <a:off x="988829" y="21264"/>
            <a:ext cx="10692808" cy="830997"/>
          </a:xfrm>
          <a:prstGeom prst="rect">
            <a:avLst/>
          </a:prstGeom>
          <a:noFill/>
        </p:spPr>
        <p:txBody>
          <a:bodyPr wrap="square">
            <a:spAutoFit/>
          </a:bodyPr>
          <a:lstStyle/>
          <a:p>
            <a:pPr algn="ctr"/>
            <a:r>
              <a:rPr lang="en-IN" sz="2400" dirty="0"/>
              <a:t>ELECTRON LOCALISATION FUNCTION FOR PRISTINE GRAPHENE AND GRAPHENE WITH STONE WALES DEFECT</a:t>
            </a:r>
          </a:p>
        </p:txBody>
      </p:sp>
      <p:sp>
        <p:nvSpPr>
          <p:cNvPr id="10" name="TextBox 9">
            <a:extLst>
              <a:ext uri="{FF2B5EF4-FFF2-40B4-BE49-F238E27FC236}">
                <a16:creationId xmlns:a16="http://schemas.microsoft.com/office/drawing/2014/main" id="{873B3A34-979F-C833-23F2-F3A465B0FB79}"/>
              </a:ext>
            </a:extLst>
          </p:cNvPr>
          <p:cNvSpPr txBox="1"/>
          <p:nvPr/>
        </p:nvSpPr>
        <p:spPr>
          <a:xfrm>
            <a:off x="113413" y="4590755"/>
            <a:ext cx="12167191" cy="2308324"/>
          </a:xfrm>
          <a:prstGeom prst="rect">
            <a:avLst/>
          </a:prstGeom>
          <a:noFill/>
        </p:spPr>
        <p:txBody>
          <a:bodyPr wrap="square" rtlCol="0">
            <a:spAutoFit/>
          </a:bodyPr>
          <a:lstStyle/>
          <a:p>
            <a:pPr marL="285750" indent="-285750">
              <a:buFont typeface="Wingdings" panose="05000000000000000000" pitchFamily="2" charset="2"/>
              <a:buChar char="Ø"/>
            </a:pPr>
            <a:r>
              <a:rPr lang="en-IN" dirty="0"/>
              <a:t>The plots above show the localisation of electrons.</a:t>
            </a:r>
          </a:p>
          <a:p>
            <a:endParaRPr lang="en-IN" dirty="0"/>
          </a:p>
          <a:p>
            <a:pPr marL="285750" indent="-285750">
              <a:buFont typeface="Wingdings" panose="05000000000000000000" pitchFamily="2" charset="2"/>
              <a:buChar char="Ø"/>
            </a:pPr>
            <a:r>
              <a:rPr lang="en-IN" dirty="0"/>
              <a:t>The more pink the region, the more localised the electrons are.</a:t>
            </a:r>
          </a:p>
          <a:p>
            <a:endParaRPr lang="en-IN" dirty="0"/>
          </a:p>
          <a:p>
            <a:pPr marL="285750" indent="-285750">
              <a:buFont typeface="Wingdings" panose="05000000000000000000" pitchFamily="2" charset="2"/>
              <a:buChar char="Ø"/>
            </a:pPr>
            <a:r>
              <a:rPr lang="en-IN" dirty="0"/>
              <a:t>The electrons are more delocalised in the region where the defect is present.</a:t>
            </a:r>
          </a:p>
          <a:p>
            <a:endParaRPr lang="en-IN" dirty="0"/>
          </a:p>
          <a:p>
            <a:pPr marL="285750" indent="-285750">
              <a:buFont typeface="Wingdings" panose="05000000000000000000" pitchFamily="2" charset="2"/>
              <a:buChar char="Ø"/>
            </a:pPr>
            <a:r>
              <a:rPr lang="en-IN" dirty="0"/>
              <a:t>We can say that because the area of the blue region is more in the place where the defect is present than in the rest of the places.</a:t>
            </a:r>
          </a:p>
        </p:txBody>
      </p:sp>
      <p:pic>
        <p:nvPicPr>
          <p:cNvPr id="2" name="Content Placeholder 3">
            <a:extLst>
              <a:ext uri="{FF2B5EF4-FFF2-40B4-BE49-F238E27FC236}">
                <a16:creationId xmlns:a16="http://schemas.microsoft.com/office/drawing/2014/main" id="{23E7B834-E865-9479-883F-01F0858D3810}"/>
              </a:ext>
            </a:extLst>
          </p:cNvPr>
          <p:cNvPicPr>
            <a:picLocks noChangeAspect="1"/>
          </p:cNvPicPr>
          <p:nvPr/>
        </p:nvPicPr>
        <p:blipFill>
          <a:blip r:embed="rId3"/>
          <a:stretch>
            <a:fillRect/>
          </a:stretch>
        </p:blipFill>
        <p:spPr>
          <a:xfrm>
            <a:off x="0" y="998607"/>
            <a:ext cx="5774181" cy="3445802"/>
          </a:xfrm>
          <a:prstGeom prst="rect">
            <a:avLst/>
          </a:prstGeom>
        </p:spPr>
      </p:pic>
    </p:spTree>
    <p:extLst>
      <p:ext uri="{BB962C8B-B14F-4D97-AF65-F5344CB8AC3E}">
        <p14:creationId xmlns:p14="http://schemas.microsoft.com/office/powerpoint/2010/main" val="2141394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D5EB5-0FAD-8EF3-D358-586FC6235FDA}"/>
              </a:ext>
            </a:extLst>
          </p:cNvPr>
          <p:cNvSpPr>
            <a:spLocks noGrp="1"/>
          </p:cNvSpPr>
          <p:nvPr>
            <p:ph type="title"/>
          </p:nvPr>
        </p:nvSpPr>
        <p:spPr>
          <a:xfrm>
            <a:off x="838200" y="-251563"/>
            <a:ext cx="10515600" cy="1325563"/>
          </a:xfrm>
        </p:spPr>
        <p:txBody>
          <a:bodyPr>
            <a:normAutofit/>
          </a:bodyPr>
          <a:lstStyle/>
          <a:p>
            <a:pPr algn="ctr"/>
            <a:r>
              <a:rPr lang="en-IN" sz="2400" dirty="0"/>
              <a:t>COMPARISION OF ELECTRON LOCALISATION FUNCTION OF PRISTINE GRAPHENE AND GRAPHENE WITH STONE WALES DEFECT</a:t>
            </a:r>
          </a:p>
        </p:txBody>
      </p:sp>
      <p:pic>
        <p:nvPicPr>
          <p:cNvPr id="5" name="Picture 4">
            <a:extLst>
              <a:ext uri="{FF2B5EF4-FFF2-40B4-BE49-F238E27FC236}">
                <a16:creationId xmlns:a16="http://schemas.microsoft.com/office/drawing/2014/main" id="{2CCDD424-86ED-AB9C-2C8E-B4A0A02AC09B}"/>
              </a:ext>
            </a:extLst>
          </p:cNvPr>
          <p:cNvPicPr>
            <a:picLocks noChangeAspect="1"/>
          </p:cNvPicPr>
          <p:nvPr/>
        </p:nvPicPr>
        <p:blipFill>
          <a:blip r:embed="rId2"/>
          <a:stretch>
            <a:fillRect/>
          </a:stretch>
        </p:blipFill>
        <p:spPr>
          <a:xfrm>
            <a:off x="464286" y="1292753"/>
            <a:ext cx="5171366" cy="4021630"/>
          </a:xfrm>
          <a:prstGeom prst="rect">
            <a:avLst/>
          </a:prstGeom>
        </p:spPr>
      </p:pic>
      <p:pic>
        <p:nvPicPr>
          <p:cNvPr id="7" name="Picture 6">
            <a:extLst>
              <a:ext uri="{FF2B5EF4-FFF2-40B4-BE49-F238E27FC236}">
                <a16:creationId xmlns:a16="http://schemas.microsoft.com/office/drawing/2014/main" id="{15D8E701-1F08-CCD7-9197-82BE35E2A749}"/>
              </a:ext>
            </a:extLst>
          </p:cNvPr>
          <p:cNvPicPr>
            <a:picLocks noChangeAspect="1"/>
          </p:cNvPicPr>
          <p:nvPr/>
        </p:nvPicPr>
        <p:blipFill>
          <a:blip r:embed="rId3"/>
          <a:stretch>
            <a:fillRect/>
          </a:stretch>
        </p:blipFill>
        <p:spPr>
          <a:xfrm>
            <a:off x="6481921" y="1352179"/>
            <a:ext cx="5051213" cy="3902777"/>
          </a:xfrm>
          <a:prstGeom prst="rect">
            <a:avLst/>
          </a:prstGeom>
        </p:spPr>
      </p:pic>
      <p:sp>
        <p:nvSpPr>
          <p:cNvPr id="4" name="TextBox 3">
            <a:extLst>
              <a:ext uri="{FF2B5EF4-FFF2-40B4-BE49-F238E27FC236}">
                <a16:creationId xmlns:a16="http://schemas.microsoft.com/office/drawing/2014/main" id="{8D136BB3-3FDD-E21D-0D19-3341E86F73C7}"/>
              </a:ext>
            </a:extLst>
          </p:cNvPr>
          <p:cNvSpPr txBox="1"/>
          <p:nvPr/>
        </p:nvSpPr>
        <p:spPr>
          <a:xfrm>
            <a:off x="244549" y="5454502"/>
            <a:ext cx="11493795" cy="1200329"/>
          </a:xfrm>
          <a:prstGeom prst="rect">
            <a:avLst/>
          </a:prstGeom>
          <a:noFill/>
        </p:spPr>
        <p:txBody>
          <a:bodyPr wrap="square" rtlCol="0">
            <a:spAutoFit/>
          </a:bodyPr>
          <a:lstStyle/>
          <a:p>
            <a:pPr marL="285750" indent="-285750">
              <a:buFont typeface="Wingdings" panose="05000000000000000000" pitchFamily="2" charset="2"/>
              <a:buChar char="Ø"/>
            </a:pPr>
            <a:r>
              <a:rPr lang="en-IN" dirty="0"/>
              <a:t>This is the plot of electron localisation function of pristine graphene and graphene with stone wales defect.</a:t>
            </a:r>
          </a:p>
          <a:p>
            <a:endParaRPr lang="en-IN" dirty="0"/>
          </a:p>
          <a:p>
            <a:pPr marL="285750" indent="-285750">
              <a:buFont typeface="Wingdings" panose="05000000000000000000" pitchFamily="2" charset="2"/>
              <a:buChar char="Ø"/>
            </a:pPr>
            <a:r>
              <a:rPr lang="en-IN" dirty="0"/>
              <a:t>From the graph we can see that pristine graphene has a peak higher than that of graphene with a defect which shows electrons are more delocalised when defects are present.</a:t>
            </a:r>
          </a:p>
        </p:txBody>
      </p:sp>
    </p:spTree>
    <p:extLst>
      <p:ext uri="{BB962C8B-B14F-4D97-AF65-F5344CB8AC3E}">
        <p14:creationId xmlns:p14="http://schemas.microsoft.com/office/powerpoint/2010/main" val="871010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4FDF3E-3679-35A2-6650-328143C14DB5}"/>
              </a:ext>
            </a:extLst>
          </p:cNvPr>
          <p:cNvSpPr>
            <a:spLocks noGrp="1"/>
          </p:cNvSpPr>
          <p:nvPr>
            <p:ph idx="1"/>
          </p:nvPr>
        </p:nvSpPr>
        <p:spPr>
          <a:xfrm>
            <a:off x="345288" y="4899116"/>
            <a:ext cx="11457881" cy="1173493"/>
          </a:xfrm>
        </p:spPr>
        <p:txBody>
          <a:bodyPr>
            <a:normAutofit lnSpcReduction="10000"/>
          </a:bodyPr>
          <a:lstStyle/>
          <a:p>
            <a:pPr>
              <a:buFont typeface="Wingdings" panose="05000000000000000000" pitchFamily="2" charset="2"/>
              <a:buChar char="Ø"/>
            </a:pPr>
            <a:r>
              <a:rPr lang="en-IN" sz="1800" dirty="0"/>
              <a:t>From the graph, We can see that at the sight of the vacancy defect there is a  blue region which basically depicts that there is a delocalisation of electrons.</a:t>
            </a:r>
          </a:p>
          <a:p>
            <a:pPr>
              <a:buFont typeface="Wingdings" panose="05000000000000000000" pitchFamily="2" charset="2"/>
              <a:buChar char="Ø"/>
            </a:pPr>
            <a:r>
              <a:rPr lang="en-IN" sz="1800" dirty="0"/>
              <a:t>The blue region covers a greater area at the site of defect than that of the rest of the region signifying that the defect leads to delocalisation of electrons. </a:t>
            </a:r>
            <a:endParaRPr lang="en-IN" dirty="0"/>
          </a:p>
        </p:txBody>
      </p:sp>
      <p:pic>
        <p:nvPicPr>
          <p:cNvPr id="4" name="Picture 3">
            <a:extLst>
              <a:ext uri="{FF2B5EF4-FFF2-40B4-BE49-F238E27FC236}">
                <a16:creationId xmlns:a16="http://schemas.microsoft.com/office/drawing/2014/main" id="{45B67695-E92E-B465-7A0C-54CE86E0B7BA}"/>
              </a:ext>
            </a:extLst>
          </p:cNvPr>
          <p:cNvPicPr>
            <a:picLocks noChangeAspect="1"/>
          </p:cNvPicPr>
          <p:nvPr/>
        </p:nvPicPr>
        <p:blipFill>
          <a:blip r:embed="rId2"/>
          <a:stretch>
            <a:fillRect/>
          </a:stretch>
        </p:blipFill>
        <p:spPr>
          <a:xfrm>
            <a:off x="6189651" y="939239"/>
            <a:ext cx="5837890" cy="3568966"/>
          </a:xfrm>
          <a:prstGeom prst="rect">
            <a:avLst/>
          </a:prstGeom>
        </p:spPr>
      </p:pic>
      <p:sp>
        <p:nvSpPr>
          <p:cNvPr id="6" name="TextBox 5">
            <a:extLst>
              <a:ext uri="{FF2B5EF4-FFF2-40B4-BE49-F238E27FC236}">
                <a16:creationId xmlns:a16="http://schemas.microsoft.com/office/drawing/2014/main" id="{91B51872-5902-C709-004C-7123CA2C8A2A}"/>
              </a:ext>
            </a:extLst>
          </p:cNvPr>
          <p:cNvSpPr txBox="1"/>
          <p:nvPr/>
        </p:nvSpPr>
        <p:spPr>
          <a:xfrm>
            <a:off x="890034" y="27396"/>
            <a:ext cx="10411932" cy="830997"/>
          </a:xfrm>
          <a:prstGeom prst="rect">
            <a:avLst/>
          </a:prstGeom>
          <a:noFill/>
        </p:spPr>
        <p:txBody>
          <a:bodyPr wrap="square">
            <a:spAutoFit/>
          </a:bodyPr>
          <a:lstStyle/>
          <a:p>
            <a:pPr algn="ctr"/>
            <a:r>
              <a:rPr lang="en-IN" sz="2400" dirty="0"/>
              <a:t>ELECTRON LOCALISATION FUNCTION FOR PRISTINE GRAPHENE AND GRAPHENE WITH VACANCY DEFECT</a:t>
            </a:r>
          </a:p>
        </p:txBody>
      </p:sp>
      <p:pic>
        <p:nvPicPr>
          <p:cNvPr id="2" name="Content Placeholder 3">
            <a:extLst>
              <a:ext uri="{FF2B5EF4-FFF2-40B4-BE49-F238E27FC236}">
                <a16:creationId xmlns:a16="http://schemas.microsoft.com/office/drawing/2014/main" id="{2C23C869-54C8-D519-93CE-8A3D32994D7D}"/>
              </a:ext>
            </a:extLst>
          </p:cNvPr>
          <p:cNvPicPr>
            <a:picLocks noChangeAspect="1"/>
          </p:cNvPicPr>
          <p:nvPr/>
        </p:nvPicPr>
        <p:blipFill>
          <a:blip r:embed="rId3"/>
          <a:stretch>
            <a:fillRect/>
          </a:stretch>
        </p:blipFill>
        <p:spPr>
          <a:xfrm>
            <a:off x="100519" y="939239"/>
            <a:ext cx="5980568" cy="3568966"/>
          </a:xfrm>
          <a:prstGeom prst="rect">
            <a:avLst/>
          </a:prstGeom>
        </p:spPr>
      </p:pic>
    </p:spTree>
    <p:extLst>
      <p:ext uri="{BB962C8B-B14F-4D97-AF65-F5344CB8AC3E}">
        <p14:creationId xmlns:p14="http://schemas.microsoft.com/office/powerpoint/2010/main" val="3500926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9ABA3-3466-8D0B-2FA4-7CF195F808E5}"/>
              </a:ext>
            </a:extLst>
          </p:cNvPr>
          <p:cNvSpPr>
            <a:spLocks noGrp="1"/>
          </p:cNvSpPr>
          <p:nvPr>
            <p:ph type="title"/>
          </p:nvPr>
        </p:nvSpPr>
        <p:spPr>
          <a:xfrm>
            <a:off x="604283" y="-272110"/>
            <a:ext cx="10515600" cy="1325563"/>
          </a:xfrm>
        </p:spPr>
        <p:txBody>
          <a:bodyPr>
            <a:normAutofit/>
          </a:bodyPr>
          <a:lstStyle/>
          <a:p>
            <a:pPr algn="ctr"/>
            <a:r>
              <a:rPr lang="en-IN" sz="2400" dirty="0"/>
              <a:t>COMPARISION OF ELECTRON LOCALISATION FUNCTION OF PRISTINE GRAPHENE AND GRAPHENE WITH VACANCY DEFECT</a:t>
            </a:r>
          </a:p>
        </p:txBody>
      </p:sp>
      <p:pic>
        <p:nvPicPr>
          <p:cNvPr id="5" name="Content Placeholder 4">
            <a:extLst>
              <a:ext uri="{FF2B5EF4-FFF2-40B4-BE49-F238E27FC236}">
                <a16:creationId xmlns:a16="http://schemas.microsoft.com/office/drawing/2014/main" id="{06872AC0-B39E-E9EF-C909-43F990D1CAEB}"/>
              </a:ext>
            </a:extLst>
          </p:cNvPr>
          <p:cNvPicPr>
            <a:picLocks noGrp="1" noChangeAspect="1"/>
          </p:cNvPicPr>
          <p:nvPr>
            <p:ph idx="1"/>
          </p:nvPr>
        </p:nvPicPr>
        <p:blipFill>
          <a:blip r:embed="rId2"/>
          <a:stretch>
            <a:fillRect/>
          </a:stretch>
        </p:blipFill>
        <p:spPr>
          <a:xfrm>
            <a:off x="246956" y="913089"/>
            <a:ext cx="5615127" cy="4351338"/>
          </a:xfrm>
        </p:spPr>
      </p:pic>
      <p:pic>
        <p:nvPicPr>
          <p:cNvPr id="7" name="Picture 6">
            <a:extLst>
              <a:ext uri="{FF2B5EF4-FFF2-40B4-BE49-F238E27FC236}">
                <a16:creationId xmlns:a16="http://schemas.microsoft.com/office/drawing/2014/main" id="{B923BE53-8725-5CD3-343D-3CCE1976773C}"/>
              </a:ext>
            </a:extLst>
          </p:cNvPr>
          <p:cNvPicPr>
            <a:picLocks noChangeAspect="1"/>
          </p:cNvPicPr>
          <p:nvPr/>
        </p:nvPicPr>
        <p:blipFill>
          <a:blip r:embed="rId3"/>
          <a:stretch>
            <a:fillRect/>
          </a:stretch>
        </p:blipFill>
        <p:spPr>
          <a:xfrm>
            <a:off x="6096000" y="913089"/>
            <a:ext cx="5699565" cy="4351338"/>
          </a:xfrm>
          <a:prstGeom prst="rect">
            <a:avLst/>
          </a:prstGeom>
        </p:spPr>
      </p:pic>
      <p:sp>
        <p:nvSpPr>
          <p:cNvPr id="6" name="TextBox 5">
            <a:extLst>
              <a:ext uri="{FF2B5EF4-FFF2-40B4-BE49-F238E27FC236}">
                <a16:creationId xmlns:a16="http://schemas.microsoft.com/office/drawing/2014/main" id="{FA8E112B-9CD7-93D8-F68B-2B5362B10A4B}"/>
              </a:ext>
            </a:extLst>
          </p:cNvPr>
          <p:cNvSpPr txBox="1"/>
          <p:nvPr/>
        </p:nvSpPr>
        <p:spPr>
          <a:xfrm>
            <a:off x="332640" y="5483246"/>
            <a:ext cx="11299379" cy="1200329"/>
          </a:xfrm>
          <a:prstGeom prst="rect">
            <a:avLst/>
          </a:prstGeom>
          <a:noFill/>
        </p:spPr>
        <p:txBody>
          <a:bodyPr wrap="square">
            <a:spAutoFit/>
          </a:bodyPr>
          <a:lstStyle/>
          <a:p>
            <a:pPr marL="285750" indent="-285750">
              <a:buFont typeface="Wingdings" panose="05000000000000000000" pitchFamily="2" charset="2"/>
              <a:buChar char="Ø"/>
            </a:pPr>
            <a:r>
              <a:rPr lang="en-IN" dirty="0"/>
              <a:t>This is the plot of electron localisation function of pristine graphene and graphene with vacancy defect.</a:t>
            </a:r>
          </a:p>
          <a:p>
            <a:endParaRPr lang="en-IN" dirty="0"/>
          </a:p>
          <a:p>
            <a:pPr marL="285750" indent="-285750">
              <a:buFont typeface="Wingdings" panose="05000000000000000000" pitchFamily="2" charset="2"/>
              <a:buChar char="Ø"/>
            </a:pPr>
            <a:r>
              <a:rPr lang="en-IN" dirty="0"/>
              <a:t>From the graph we can see that pristine graphene has a peak higher than that of graphene with a defect which shows electrons are more delocalised when defects are present.</a:t>
            </a:r>
          </a:p>
        </p:txBody>
      </p:sp>
    </p:spTree>
    <p:extLst>
      <p:ext uri="{BB962C8B-B14F-4D97-AF65-F5344CB8AC3E}">
        <p14:creationId xmlns:p14="http://schemas.microsoft.com/office/powerpoint/2010/main" val="4184005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3906F-F68B-1406-4EFB-3F4B1860B66A}"/>
              </a:ext>
            </a:extLst>
          </p:cNvPr>
          <p:cNvSpPr>
            <a:spLocks noGrp="1"/>
          </p:cNvSpPr>
          <p:nvPr>
            <p:ph type="title"/>
          </p:nvPr>
        </p:nvSpPr>
        <p:spPr>
          <a:xfrm>
            <a:off x="644882" y="5018567"/>
            <a:ext cx="10515600" cy="907220"/>
          </a:xfrm>
        </p:spPr>
        <p:txBody>
          <a:bodyPr>
            <a:normAutofit/>
          </a:bodyPr>
          <a:lstStyle/>
          <a:p>
            <a:pPr marL="285750" indent="-285750">
              <a:buFont typeface="Wingdings" panose="05000000000000000000" pitchFamily="2" charset="2"/>
              <a:buChar char="Ø"/>
            </a:pPr>
            <a:r>
              <a:rPr lang="en-IN" sz="1800" dirty="0"/>
              <a:t>At the sight of defect there are more delocalised electrons than that of the other regions.</a:t>
            </a:r>
            <a:br>
              <a:rPr lang="en-IN" sz="1800" dirty="0"/>
            </a:br>
            <a:endParaRPr lang="en-IN" sz="1800" dirty="0"/>
          </a:p>
        </p:txBody>
      </p:sp>
      <p:pic>
        <p:nvPicPr>
          <p:cNvPr id="4" name="Content Placeholder 3">
            <a:extLst>
              <a:ext uri="{FF2B5EF4-FFF2-40B4-BE49-F238E27FC236}">
                <a16:creationId xmlns:a16="http://schemas.microsoft.com/office/drawing/2014/main" id="{7935AD93-39D2-D6FD-7B37-EBB254D34F96}"/>
              </a:ext>
            </a:extLst>
          </p:cNvPr>
          <p:cNvPicPr>
            <a:picLocks noGrp="1" noChangeAspect="1"/>
          </p:cNvPicPr>
          <p:nvPr>
            <p:ph idx="1"/>
          </p:nvPr>
        </p:nvPicPr>
        <p:blipFill>
          <a:blip r:embed="rId2"/>
          <a:stretch>
            <a:fillRect/>
          </a:stretch>
        </p:blipFill>
        <p:spPr>
          <a:xfrm>
            <a:off x="6289320" y="1195200"/>
            <a:ext cx="5769534" cy="3546921"/>
          </a:xfrm>
          <a:prstGeom prst="rect">
            <a:avLst/>
          </a:prstGeom>
        </p:spPr>
      </p:pic>
      <p:sp>
        <p:nvSpPr>
          <p:cNvPr id="5" name="TextBox 4">
            <a:extLst>
              <a:ext uri="{FF2B5EF4-FFF2-40B4-BE49-F238E27FC236}">
                <a16:creationId xmlns:a16="http://schemas.microsoft.com/office/drawing/2014/main" id="{198EFB4B-916D-69AE-4259-520BFAB878D2}"/>
              </a:ext>
            </a:extLst>
          </p:cNvPr>
          <p:cNvSpPr txBox="1"/>
          <p:nvPr/>
        </p:nvSpPr>
        <p:spPr>
          <a:xfrm>
            <a:off x="1411029" y="87757"/>
            <a:ext cx="9369942" cy="830997"/>
          </a:xfrm>
          <a:prstGeom prst="rect">
            <a:avLst/>
          </a:prstGeom>
          <a:noFill/>
        </p:spPr>
        <p:txBody>
          <a:bodyPr wrap="square">
            <a:spAutoFit/>
          </a:bodyPr>
          <a:lstStyle/>
          <a:p>
            <a:pPr algn="ctr"/>
            <a:r>
              <a:rPr lang="en-IN" sz="2400" dirty="0"/>
              <a:t>ELECTRON LOCALISATION FUNCTION FOR  PRISTINE GRAPHENE AND GRAPHENE WITH STONE WALES AND VACANCY DEFECTS </a:t>
            </a:r>
          </a:p>
        </p:txBody>
      </p:sp>
      <p:pic>
        <p:nvPicPr>
          <p:cNvPr id="3" name="Content Placeholder 3">
            <a:extLst>
              <a:ext uri="{FF2B5EF4-FFF2-40B4-BE49-F238E27FC236}">
                <a16:creationId xmlns:a16="http://schemas.microsoft.com/office/drawing/2014/main" id="{8174A106-B3AE-F733-6ED4-D80AC85E6A44}"/>
              </a:ext>
            </a:extLst>
          </p:cNvPr>
          <p:cNvPicPr>
            <a:picLocks noChangeAspect="1"/>
          </p:cNvPicPr>
          <p:nvPr/>
        </p:nvPicPr>
        <p:blipFill>
          <a:blip r:embed="rId3"/>
          <a:stretch>
            <a:fillRect/>
          </a:stretch>
        </p:blipFill>
        <p:spPr>
          <a:xfrm>
            <a:off x="101593" y="1237731"/>
            <a:ext cx="5801089" cy="3461860"/>
          </a:xfrm>
          <a:prstGeom prst="rect">
            <a:avLst/>
          </a:prstGeom>
        </p:spPr>
      </p:pic>
    </p:spTree>
    <p:extLst>
      <p:ext uri="{BB962C8B-B14F-4D97-AF65-F5344CB8AC3E}">
        <p14:creationId xmlns:p14="http://schemas.microsoft.com/office/powerpoint/2010/main" val="2137256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8B2BAE8-A2EC-4124-D892-8B77918E72B3}"/>
              </a:ext>
            </a:extLst>
          </p:cNvPr>
          <p:cNvPicPr>
            <a:picLocks noGrp="1" noChangeAspect="1"/>
          </p:cNvPicPr>
          <p:nvPr>
            <p:ph idx="1"/>
          </p:nvPr>
        </p:nvPicPr>
        <p:blipFill>
          <a:blip r:embed="rId2"/>
          <a:stretch>
            <a:fillRect/>
          </a:stretch>
        </p:blipFill>
        <p:spPr>
          <a:xfrm>
            <a:off x="-1" y="894444"/>
            <a:ext cx="6274751" cy="3333196"/>
          </a:xfrm>
          <a:prstGeom prst="rect">
            <a:avLst/>
          </a:prstGeom>
        </p:spPr>
      </p:pic>
      <p:pic>
        <p:nvPicPr>
          <p:cNvPr id="5" name="Picture 4" descr="A screenshot of a computer&#10;&#10;Description automatically generated with medium confidence">
            <a:extLst>
              <a:ext uri="{FF2B5EF4-FFF2-40B4-BE49-F238E27FC236}">
                <a16:creationId xmlns:a16="http://schemas.microsoft.com/office/drawing/2014/main" id="{C1CA912D-D9AD-76C1-7C6B-EC3881019C4A}"/>
              </a:ext>
            </a:extLst>
          </p:cNvPr>
          <p:cNvPicPr>
            <a:picLocks noChangeAspect="1"/>
          </p:cNvPicPr>
          <p:nvPr/>
        </p:nvPicPr>
        <p:blipFill>
          <a:blip r:embed="rId3"/>
          <a:stretch>
            <a:fillRect/>
          </a:stretch>
        </p:blipFill>
        <p:spPr>
          <a:xfrm>
            <a:off x="6274751" y="960447"/>
            <a:ext cx="5917249" cy="3201189"/>
          </a:xfrm>
          <a:prstGeom prst="rect">
            <a:avLst/>
          </a:prstGeom>
        </p:spPr>
      </p:pic>
      <p:sp>
        <p:nvSpPr>
          <p:cNvPr id="6" name="TextBox 5">
            <a:extLst>
              <a:ext uri="{FF2B5EF4-FFF2-40B4-BE49-F238E27FC236}">
                <a16:creationId xmlns:a16="http://schemas.microsoft.com/office/drawing/2014/main" id="{B773BD79-129E-E02F-6211-C46D33AF2AB4}"/>
              </a:ext>
            </a:extLst>
          </p:cNvPr>
          <p:cNvSpPr txBox="1"/>
          <p:nvPr/>
        </p:nvSpPr>
        <p:spPr>
          <a:xfrm>
            <a:off x="122273" y="191385"/>
            <a:ext cx="11897833" cy="830997"/>
          </a:xfrm>
          <a:prstGeom prst="rect">
            <a:avLst/>
          </a:prstGeom>
          <a:noFill/>
        </p:spPr>
        <p:txBody>
          <a:bodyPr wrap="square" rtlCol="0">
            <a:spAutoFit/>
          </a:bodyPr>
          <a:lstStyle/>
          <a:p>
            <a:pPr algn="ctr"/>
            <a:r>
              <a:rPr lang="en-IN" sz="2400" dirty="0"/>
              <a:t>CONTRIBUTION OF SPIN UP AND SPIN DOWN ELECTRONS IN BAND STRUCTURE OF PRISTINE GRAPHENE</a:t>
            </a:r>
          </a:p>
        </p:txBody>
      </p:sp>
      <p:sp>
        <p:nvSpPr>
          <p:cNvPr id="7" name="TextBox 6">
            <a:extLst>
              <a:ext uri="{FF2B5EF4-FFF2-40B4-BE49-F238E27FC236}">
                <a16:creationId xmlns:a16="http://schemas.microsoft.com/office/drawing/2014/main" id="{EFDF72C1-4237-DCDC-C2C2-F980BD38E1CE}"/>
              </a:ext>
            </a:extLst>
          </p:cNvPr>
          <p:cNvSpPr txBox="1"/>
          <p:nvPr/>
        </p:nvSpPr>
        <p:spPr>
          <a:xfrm>
            <a:off x="219739" y="4930698"/>
            <a:ext cx="11972261" cy="1477328"/>
          </a:xfrm>
          <a:prstGeom prst="rect">
            <a:avLst/>
          </a:prstGeom>
          <a:noFill/>
        </p:spPr>
        <p:txBody>
          <a:bodyPr wrap="square" rtlCol="0">
            <a:spAutoFit/>
          </a:bodyPr>
          <a:lstStyle/>
          <a:p>
            <a:pPr marL="285750" indent="-285750">
              <a:buFont typeface="Wingdings" panose="05000000000000000000" pitchFamily="2" charset="2"/>
              <a:buChar char="Ø"/>
            </a:pPr>
            <a:r>
              <a:rPr lang="en-IN" dirty="0"/>
              <a:t>These fat band structures represent contribution of spin up and spin down electrons.</a:t>
            </a:r>
          </a:p>
          <a:p>
            <a:endParaRPr lang="en-IN" dirty="0"/>
          </a:p>
          <a:p>
            <a:pPr marL="285750" indent="-285750">
              <a:buFont typeface="Wingdings" panose="05000000000000000000" pitchFamily="2" charset="2"/>
              <a:buChar char="Ø"/>
            </a:pPr>
            <a:r>
              <a:rPr lang="en-IN" dirty="0"/>
              <a:t>As the shaded regions due to the up spin and the down spin electrons are equivalent we can conclude from here that both spin up and spin down electrons have the same contribution in the energy band.</a:t>
            </a:r>
          </a:p>
          <a:p>
            <a:endParaRPr lang="en-IN" dirty="0"/>
          </a:p>
        </p:txBody>
      </p:sp>
    </p:spTree>
    <p:extLst>
      <p:ext uri="{BB962C8B-B14F-4D97-AF65-F5344CB8AC3E}">
        <p14:creationId xmlns:p14="http://schemas.microsoft.com/office/powerpoint/2010/main" val="7788493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AB8F9-4E84-DFE9-D027-0CF86097AC50}"/>
              </a:ext>
            </a:extLst>
          </p:cNvPr>
          <p:cNvSpPr>
            <a:spLocks noGrp="1"/>
          </p:cNvSpPr>
          <p:nvPr>
            <p:ph type="title"/>
          </p:nvPr>
        </p:nvSpPr>
        <p:spPr>
          <a:xfrm>
            <a:off x="838200" y="-216317"/>
            <a:ext cx="10515600" cy="1325563"/>
          </a:xfrm>
        </p:spPr>
        <p:txBody>
          <a:bodyPr>
            <a:normAutofit/>
          </a:bodyPr>
          <a:lstStyle/>
          <a:p>
            <a:pPr algn="ctr"/>
            <a:r>
              <a:rPr lang="en-IN" sz="2400" dirty="0"/>
              <a:t>COMPARISION OF ELECTRON LOCALISATION FUNCTIONS OF PRISTINE GRAPHENE AND GRAPHENE WITH VACANCY DEFECT AND STONE WALES DEFECT</a:t>
            </a:r>
          </a:p>
        </p:txBody>
      </p:sp>
      <p:pic>
        <p:nvPicPr>
          <p:cNvPr id="5" name="Picture 4">
            <a:extLst>
              <a:ext uri="{FF2B5EF4-FFF2-40B4-BE49-F238E27FC236}">
                <a16:creationId xmlns:a16="http://schemas.microsoft.com/office/drawing/2014/main" id="{AB571F96-B55E-DD33-341A-0381445234CF}"/>
              </a:ext>
            </a:extLst>
          </p:cNvPr>
          <p:cNvPicPr>
            <a:picLocks noChangeAspect="1"/>
          </p:cNvPicPr>
          <p:nvPr/>
        </p:nvPicPr>
        <p:blipFill>
          <a:blip r:embed="rId2"/>
          <a:stretch>
            <a:fillRect/>
          </a:stretch>
        </p:blipFill>
        <p:spPr>
          <a:xfrm>
            <a:off x="714153" y="866491"/>
            <a:ext cx="5381847" cy="4217653"/>
          </a:xfrm>
          <a:prstGeom prst="rect">
            <a:avLst/>
          </a:prstGeom>
        </p:spPr>
      </p:pic>
      <p:pic>
        <p:nvPicPr>
          <p:cNvPr id="7" name="Picture 6">
            <a:extLst>
              <a:ext uri="{FF2B5EF4-FFF2-40B4-BE49-F238E27FC236}">
                <a16:creationId xmlns:a16="http://schemas.microsoft.com/office/drawing/2014/main" id="{B055434E-32A0-7A41-4311-4E4E277F778A}"/>
              </a:ext>
            </a:extLst>
          </p:cNvPr>
          <p:cNvPicPr>
            <a:picLocks noChangeAspect="1"/>
          </p:cNvPicPr>
          <p:nvPr/>
        </p:nvPicPr>
        <p:blipFill>
          <a:blip r:embed="rId3"/>
          <a:stretch>
            <a:fillRect/>
          </a:stretch>
        </p:blipFill>
        <p:spPr>
          <a:xfrm>
            <a:off x="6498158" y="786740"/>
            <a:ext cx="5437971" cy="4377154"/>
          </a:xfrm>
          <a:prstGeom prst="rect">
            <a:avLst/>
          </a:prstGeom>
        </p:spPr>
      </p:pic>
      <p:sp>
        <p:nvSpPr>
          <p:cNvPr id="3" name="TextBox 2">
            <a:extLst>
              <a:ext uri="{FF2B5EF4-FFF2-40B4-BE49-F238E27FC236}">
                <a16:creationId xmlns:a16="http://schemas.microsoft.com/office/drawing/2014/main" id="{FCD2136A-A650-768C-AC49-0997EB82EBC6}"/>
              </a:ext>
            </a:extLst>
          </p:cNvPr>
          <p:cNvSpPr txBox="1"/>
          <p:nvPr/>
        </p:nvSpPr>
        <p:spPr>
          <a:xfrm>
            <a:off x="382772" y="5273749"/>
            <a:ext cx="11674549" cy="1200329"/>
          </a:xfrm>
          <a:prstGeom prst="rect">
            <a:avLst/>
          </a:prstGeom>
          <a:noFill/>
        </p:spPr>
        <p:txBody>
          <a:bodyPr wrap="square" rtlCol="0">
            <a:spAutoFit/>
          </a:bodyPr>
          <a:lstStyle/>
          <a:p>
            <a:pPr marL="285750" indent="-285750">
              <a:buFont typeface="Wingdings" panose="05000000000000000000" pitchFamily="2" charset="2"/>
              <a:buChar char="Ø"/>
            </a:pPr>
            <a:r>
              <a:rPr lang="en-IN" dirty="0"/>
              <a:t>The graph depicts the electron localisation of pristine graphene and graphene with stone wales defect and vacancy defect.</a:t>
            </a:r>
          </a:p>
          <a:p>
            <a:pPr marL="285750" indent="-285750">
              <a:buFont typeface="Wingdings" panose="05000000000000000000" pitchFamily="2" charset="2"/>
              <a:buChar char="Ø"/>
            </a:pPr>
            <a:r>
              <a:rPr lang="en-IN" dirty="0"/>
              <a:t>The graph of pristine is slightly above than that of the graph of graphene with defect present in them, that is because defect brings in delocalisation of electron.</a:t>
            </a:r>
          </a:p>
        </p:txBody>
      </p:sp>
    </p:spTree>
    <p:extLst>
      <p:ext uri="{BB962C8B-B14F-4D97-AF65-F5344CB8AC3E}">
        <p14:creationId xmlns:p14="http://schemas.microsoft.com/office/powerpoint/2010/main" val="3673187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3317D-A40A-03CF-C28C-59B675DD7AEC}"/>
              </a:ext>
            </a:extLst>
          </p:cNvPr>
          <p:cNvSpPr>
            <a:spLocks noGrp="1"/>
          </p:cNvSpPr>
          <p:nvPr>
            <p:ph type="title"/>
          </p:nvPr>
        </p:nvSpPr>
        <p:spPr>
          <a:xfrm>
            <a:off x="838200" y="-453582"/>
            <a:ext cx="10515600" cy="1325563"/>
          </a:xfrm>
        </p:spPr>
        <p:txBody>
          <a:bodyPr>
            <a:normAutofit/>
          </a:bodyPr>
          <a:lstStyle/>
          <a:p>
            <a:pPr algn="ctr"/>
            <a:r>
              <a:rPr lang="en-IN" sz="2400" dirty="0"/>
              <a:t>TABLE FOR TOTAL ENERGIES</a:t>
            </a:r>
          </a:p>
        </p:txBody>
      </p:sp>
      <p:graphicFrame>
        <p:nvGraphicFramePr>
          <p:cNvPr id="4" name="Table 4">
            <a:extLst>
              <a:ext uri="{FF2B5EF4-FFF2-40B4-BE49-F238E27FC236}">
                <a16:creationId xmlns:a16="http://schemas.microsoft.com/office/drawing/2014/main" id="{3C52B1D1-BC80-92D3-A6E9-A9BC936B70AB}"/>
              </a:ext>
            </a:extLst>
          </p:cNvPr>
          <p:cNvGraphicFramePr>
            <a:graphicFrameLocks noGrp="1"/>
          </p:cNvGraphicFramePr>
          <p:nvPr>
            <p:ph idx="1"/>
            <p:extLst>
              <p:ext uri="{D42A27DB-BD31-4B8C-83A1-F6EECF244321}">
                <p14:modId xmlns:p14="http://schemas.microsoft.com/office/powerpoint/2010/main" val="3394417452"/>
              </p:ext>
            </p:extLst>
          </p:nvPr>
        </p:nvGraphicFramePr>
        <p:xfrm>
          <a:off x="912631" y="698573"/>
          <a:ext cx="10515597" cy="2640050"/>
        </p:xfrm>
        <a:graphic>
          <a:graphicData uri="http://schemas.openxmlformats.org/drawingml/2006/table">
            <a:tbl>
              <a:tblPr firstRow="1" bandRow="1">
                <a:tableStyleId>{5C22544A-7EE6-4342-B048-85BDC9FD1C3A}</a:tableStyleId>
              </a:tblPr>
              <a:tblGrid>
                <a:gridCol w="852377">
                  <a:extLst>
                    <a:ext uri="{9D8B030D-6E8A-4147-A177-3AD203B41FA5}">
                      <a16:colId xmlns:a16="http://schemas.microsoft.com/office/drawing/2014/main" val="1565459627"/>
                    </a:ext>
                  </a:extLst>
                </a:gridCol>
                <a:gridCol w="4731485">
                  <a:extLst>
                    <a:ext uri="{9D8B030D-6E8A-4147-A177-3AD203B41FA5}">
                      <a16:colId xmlns:a16="http://schemas.microsoft.com/office/drawing/2014/main" val="2722296512"/>
                    </a:ext>
                  </a:extLst>
                </a:gridCol>
                <a:gridCol w="4931735">
                  <a:extLst>
                    <a:ext uri="{9D8B030D-6E8A-4147-A177-3AD203B41FA5}">
                      <a16:colId xmlns:a16="http://schemas.microsoft.com/office/drawing/2014/main" val="3480141998"/>
                    </a:ext>
                  </a:extLst>
                </a:gridCol>
              </a:tblGrid>
              <a:tr h="528010">
                <a:tc>
                  <a:txBody>
                    <a:bodyPr/>
                    <a:lstStyle/>
                    <a:p>
                      <a:r>
                        <a:rPr lang="en-IN" dirty="0"/>
                        <a:t>Sr. No.</a:t>
                      </a:r>
                    </a:p>
                  </a:txBody>
                  <a:tcPr/>
                </a:tc>
                <a:tc>
                  <a:txBody>
                    <a:bodyPr/>
                    <a:lstStyle/>
                    <a:p>
                      <a:r>
                        <a:rPr lang="en-IN" dirty="0"/>
                        <a:t>Type of Graphene</a:t>
                      </a:r>
                    </a:p>
                  </a:txBody>
                  <a:tcPr/>
                </a:tc>
                <a:tc>
                  <a:txBody>
                    <a:bodyPr/>
                    <a:lstStyle/>
                    <a:p>
                      <a:r>
                        <a:rPr lang="en-IN" dirty="0"/>
                        <a:t>Total Energy</a:t>
                      </a:r>
                    </a:p>
                  </a:txBody>
                  <a:tcPr/>
                </a:tc>
                <a:extLst>
                  <a:ext uri="{0D108BD9-81ED-4DB2-BD59-A6C34878D82A}">
                    <a16:rowId xmlns:a16="http://schemas.microsoft.com/office/drawing/2014/main" val="1053835938"/>
                  </a:ext>
                </a:extLst>
              </a:tr>
              <a:tr h="528010">
                <a:tc>
                  <a:txBody>
                    <a:bodyPr/>
                    <a:lstStyle/>
                    <a:p>
                      <a:r>
                        <a:rPr lang="en-IN" dirty="0"/>
                        <a:t>1.</a:t>
                      </a:r>
                    </a:p>
                  </a:txBody>
                  <a:tcPr/>
                </a:tc>
                <a:tc>
                  <a:txBody>
                    <a:bodyPr/>
                    <a:lstStyle/>
                    <a:p>
                      <a:r>
                        <a:rPr lang="en-IN" dirty="0"/>
                        <a:t>Pristine Graphene</a:t>
                      </a:r>
                    </a:p>
                  </a:txBody>
                  <a:tcPr/>
                </a:tc>
                <a:tc>
                  <a:txBody>
                    <a:bodyPr/>
                    <a:lstStyle/>
                    <a:p>
                      <a:r>
                        <a:rPr lang="en-IN" dirty="0"/>
                        <a:t>-16055.34872 eV</a:t>
                      </a:r>
                    </a:p>
                  </a:txBody>
                  <a:tcPr/>
                </a:tc>
                <a:extLst>
                  <a:ext uri="{0D108BD9-81ED-4DB2-BD59-A6C34878D82A}">
                    <a16:rowId xmlns:a16="http://schemas.microsoft.com/office/drawing/2014/main" val="2783803340"/>
                  </a:ext>
                </a:extLst>
              </a:tr>
              <a:tr h="528010">
                <a:tc>
                  <a:txBody>
                    <a:bodyPr/>
                    <a:lstStyle/>
                    <a:p>
                      <a:r>
                        <a:rPr lang="en-IN" dirty="0"/>
                        <a:t>2.</a:t>
                      </a:r>
                    </a:p>
                  </a:txBody>
                  <a:tcPr/>
                </a:tc>
                <a:tc>
                  <a:txBody>
                    <a:bodyPr/>
                    <a:lstStyle/>
                    <a:p>
                      <a:r>
                        <a:rPr lang="en-IN" dirty="0"/>
                        <a:t>Stone wales defect Graphene</a:t>
                      </a:r>
                    </a:p>
                  </a:txBody>
                  <a:tcPr/>
                </a:tc>
                <a:tc>
                  <a:txBody>
                    <a:bodyPr/>
                    <a:lstStyle/>
                    <a:p>
                      <a:r>
                        <a:rPr lang="en-IN" dirty="0"/>
                        <a:t>-16050.32836 eV</a:t>
                      </a:r>
                    </a:p>
                  </a:txBody>
                  <a:tcPr/>
                </a:tc>
                <a:extLst>
                  <a:ext uri="{0D108BD9-81ED-4DB2-BD59-A6C34878D82A}">
                    <a16:rowId xmlns:a16="http://schemas.microsoft.com/office/drawing/2014/main" val="3566547493"/>
                  </a:ext>
                </a:extLst>
              </a:tr>
              <a:tr h="528010">
                <a:tc>
                  <a:txBody>
                    <a:bodyPr/>
                    <a:lstStyle/>
                    <a:p>
                      <a:r>
                        <a:rPr lang="en-IN" dirty="0"/>
                        <a:t>3.</a:t>
                      </a:r>
                    </a:p>
                  </a:txBody>
                  <a:tcPr/>
                </a:tc>
                <a:tc>
                  <a:txBody>
                    <a:bodyPr/>
                    <a:lstStyle/>
                    <a:p>
                      <a:r>
                        <a:rPr lang="en-IN" dirty="0"/>
                        <a:t>Vacancy defect Graphene</a:t>
                      </a:r>
                    </a:p>
                  </a:txBody>
                  <a:tcPr/>
                </a:tc>
                <a:tc>
                  <a:txBody>
                    <a:bodyPr/>
                    <a:lstStyle/>
                    <a:p>
                      <a:r>
                        <a:rPr lang="en-IN" dirty="0"/>
                        <a:t>-15883.81291 eV</a:t>
                      </a:r>
                    </a:p>
                  </a:txBody>
                  <a:tcPr/>
                </a:tc>
                <a:extLst>
                  <a:ext uri="{0D108BD9-81ED-4DB2-BD59-A6C34878D82A}">
                    <a16:rowId xmlns:a16="http://schemas.microsoft.com/office/drawing/2014/main" val="1723976594"/>
                  </a:ext>
                </a:extLst>
              </a:tr>
              <a:tr h="528010">
                <a:tc>
                  <a:txBody>
                    <a:bodyPr/>
                    <a:lstStyle/>
                    <a:p>
                      <a:r>
                        <a:rPr lang="en-IN" dirty="0"/>
                        <a:t>4.</a:t>
                      </a:r>
                    </a:p>
                  </a:txBody>
                  <a:tcPr/>
                </a:tc>
                <a:tc>
                  <a:txBody>
                    <a:bodyPr/>
                    <a:lstStyle/>
                    <a:p>
                      <a:r>
                        <a:rPr lang="en-IN" dirty="0"/>
                        <a:t>Stone wales defect+ vacancy defect Graphene</a:t>
                      </a:r>
                    </a:p>
                  </a:txBody>
                  <a:tcPr/>
                </a:tc>
                <a:tc>
                  <a:txBody>
                    <a:bodyPr/>
                    <a:lstStyle/>
                    <a:p>
                      <a:r>
                        <a:rPr lang="en-IN" dirty="0"/>
                        <a:t>-15881.28789 eV</a:t>
                      </a:r>
                    </a:p>
                  </a:txBody>
                  <a:tcPr/>
                </a:tc>
                <a:extLst>
                  <a:ext uri="{0D108BD9-81ED-4DB2-BD59-A6C34878D82A}">
                    <a16:rowId xmlns:a16="http://schemas.microsoft.com/office/drawing/2014/main" val="2849763954"/>
                  </a:ext>
                </a:extLst>
              </a:tr>
            </a:tbl>
          </a:graphicData>
        </a:graphic>
      </p:graphicFrame>
      <p:sp>
        <p:nvSpPr>
          <p:cNvPr id="3" name="TextBox 2">
            <a:extLst>
              <a:ext uri="{FF2B5EF4-FFF2-40B4-BE49-F238E27FC236}">
                <a16:creationId xmlns:a16="http://schemas.microsoft.com/office/drawing/2014/main" id="{5A26E511-8868-7D63-12C8-4BE35C2A6413}"/>
              </a:ext>
            </a:extLst>
          </p:cNvPr>
          <p:cNvSpPr txBox="1"/>
          <p:nvPr/>
        </p:nvSpPr>
        <p:spPr>
          <a:xfrm>
            <a:off x="561753" y="3851103"/>
            <a:ext cx="11068493" cy="2308324"/>
          </a:xfrm>
          <a:prstGeom prst="rect">
            <a:avLst/>
          </a:prstGeom>
          <a:noFill/>
        </p:spPr>
        <p:txBody>
          <a:bodyPr wrap="square" rtlCol="0">
            <a:spAutoFit/>
          </a:bodyPr>
          <a:lstStyle/>
          <a:p>
            <a:pPr marL="285750" indent="-285750">
              <a:buFont typeface="Wingdings" panose="05000000000000000000" pitchFamily="2" charset="2"/>
              <a:buChar char="Ø"/>
            </a:pPr>
            <a:r>
              <a:rPr lang="en-IN" dirty="0"/>
              <a:t>These are the findings after the simulations were done which show that Pristine Graphene has the lowest energy followed by Graphene with stone wales defect, then the Graphene with a vacancy defect and finally the Graphene with both Stone wales and a carbon vacancy defect. </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As we can see that Pristine Graphene has the lowest energy, which suggests that Graphene without any defect was more stable than Graphene which had defects in them.</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015474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2F248-8794-947F-3D31-490A79881EB6}"/>
              </a:ext>
            </a:extLst>
          </p:cNvPr>
          <p:cNvSpPr>
            <a:spLocks noGrp="1"/>
          </p:cNvSpPr>
          <p:nvPr>
            <p:ph type="title"/>
          </p:nvPr>
        </p:nvSpPr>
        <p:spPr>
          <a:xfrm>
            <a:off x="1531088" y="146328"/>
            <a:ext cx="10120423" cy="637030"/>
          </a:xfrm>
        </p:spPr>
        <p:txBody>
          <a:bodyPr>
            <a:normAutofit fontScale="90000"/>
          </a:bodyPr>
          <a:lstStyle/>
          <a:p>
            <a:r>
              <a:rPr lang="en-IN" dirty="0"/>
              <a:t>COMPARISION OF FAT BAND STRUCTURES</a:t>
            </a:r>
          </a:p>
        </p:txBody>
      </p:sp>
      <p:pic>
        <p:nvPicPr>
          <p:cNvPr id="4" name="Content Placeholder 3">
            <a:extLst>
              <a:ext uri="{FF2B5EF4-FFF2-40B4-BE49-F238E27FC236}">
                <a16:creationId xmlns:a16="http://schemas.microsoft.com/office/drawing/2014/main" id="{16DC5AD8-F6F4-71D9-7352-CFF88B2110A2}"/>
              </a:ext>
            </a:extLst>
          </p:cNvPr>
          <p:cNvPicPr>
            <a:picLocks noGrp="1" noChangeAspect="1"/>
          </p:cNvPicPr>
          <p:nvPr>
            <p:ph idx="1"/>
          </p:nvPr>
        </p:nvPicPr>
        <p:blipFill>
          <a:blip r:embed="rId2"/>
          <a:stretch>
            <a:fillRect/>
          </a:stretch>
        </p:blipFill>
        <p:spPr>
          <a:xfrm>
            <a:off x="0" y="648697"/>
            <a:ext cx="6158087" cy="3875306"/>
          </a:xfrm>
          <a:prstGeom prst="rect">
            <a:avLst/>
          </a:prstGeom>
        </p:spPr>
      </p:pic>
      <p:sp>
        <p:nvSpPr>
          <p:cNvPr id="9" name="TextBox 8">
            <a:extLst>
              <a:ext uri="{FF2B5EF4-FFF2-40B4-BE49-F238E27FC236}">
                <a16:creationId xmlns:a16="http://schemas.microsoft.com/office/drawing/2014/main" id="{6A280D03-439F-7414-6172-4652CA62D1A0}"/>
              </a:ext>
            </a:extLst>
          </p:cNvPr>
          <p:cNvSpPr txBox="1"/>
          <p:nvPr/>
        </p:nvSpPr>
        <p:spPr>
          <a:xfrm>
            <a:off x="382716" y="4607777"/>
            <a:ext cx="10675088" cy="2585323"/>
          </a:xfrm>
          <a:prstGeom prst="rect">
            <a:avLst/>
          </a:prstGeom>
          <a:noFill/>
        </p:spPr>
        <p:txBody>
          <a:bodyPr wrap="square" rtlCol="0">
            <a:spAutoFit/>
          </a:bodyPr>
          <a:lstStyle/>
          <a:p>
            <a:endParaRPr lang="en-IN" dirty="0"/>
          </a:p>
          <a:p>
            <a:endParaRPr lang="en-IN" dirty="0"/>
          </a:p>
          <a:p>
            <a:pPr marL="285750" indent="-285750">
              <a:buFont typeface="Wingdings" panose="05000000000000000000" pitchFamily="2" charset="2"/>
              <a:buChar char="Ø"/>
            </a:pPr>
            <a:r>
              <a:rPr lang="en-IN" dirty="0"/>
              <a:t>Introducing a Stone Wales defect in graphene opens a band gap.</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There are new energy bands appearing, splitting the maxima from the valence band and minima from the conduction band.</a:t>
            </a:r>
          </a:p>
          <a:p>
            <a:r>
              <a:rPr lang="en-IN" dirty="0"/>
              <a:t> </a:t>
            </a:r>
          </a:p>
          <a:p>
            <a:endParaRPr lang="en-IN" dirty="0"/>
          </a:p>
          <a:p>
            <a:endParaRPr lang="en-IN" dirty="0"/>
          </a:p>
        </p:txBody>
      </p:sp>
      <p:pic>
        <p:nvPicPr>
          <p:cNvPr id="6" name="Picture 5">
            <a:extLst>
              <a:ext uri="{FF2B5EF4-FFF2-40B4-BE49-F238E27FC236}">
                <a16:creationId xmlns:a16="http://schemas.microsoft.com/office/drawing/2014/main" id="{F70A0E5C-938F-6E21-662E-D2DE806804B9}"/>
              </a:ext>
            </a:extLst>
          </p:cNvPr>
          <p:cNvPicPr>
            <a:picLocks noChangeAspect="1"/>
          </p:cNvPicPr>
          <p:nvPr/>
        </p:nvPicPr>
        <p:blipFill>
          <a:blip r:embed="rId3"/>
          <a:stretch>
            <a:fillRect/>
          </a:stretch>
        </p:blipFill>
        <p:spPr>
          <a:xfrm>
            <a:off x="6264299" y="715075"/>
            <a:ext cx="5927701" cy="3742550"/>
          </a:xfrm>
          <a:prstGeom prst="rect">
            <a:avLst/>
          </a:prstGeom>
        </p:spPr>
      </p:pic>
      <p:sp>
        <p:nvSpPr>
          <p:cNvPr id="5" name="TextBox 4">
            <a:extLst>
              <a:ext uri="{FF2B5EF4-FFF2-40B4-BE49-F238E27FC236}">
                <a16:creationId xmlns:a16="http://schemas.microsoft.com/office/drawing/2014/main" id="{F84C1CBD-4168-8CC5-4D81-445877A45E35}"/>
              </a:ext>
            </a:extLst>
          </p:cNvPr>
          <p:cNvSpPr txBox="1"/>
          <p:nvPr/>
        </p:nvSpPr>
        <p:spPr>
          <a:xfrm>
            <a:off x="1175815" y="4576951"/>
            <a:ext cx="3806456" cy="369332"/>
          </a:xfrm>
          <a:prstGeom prst="rect">
            <a:avLst/>
          </a:prstGeom>
          <a:noFill/>
        </p:spPr>
        <p:txBody>
          <a:bodyPr wrap="square" rtlCol="0">
            <a:spAutoFit/>
          </a:bodyPr>
          <a:lstStyle/>
          <a:p>
            <a:r>
              <a:rPr lang="en-IN" dirty="0"/>
              <a:t>                           Pristine</a:t>
            </a:r>
          </a:p>
        </p:txBody>
      </p:sp>
      <p:sp>
        <p:nvSpPr>
          <p:cNvPr id="7" name="TextBox 6">
            <a:extLst>
              <a:ext uri="{FF2B5EF4-FFF2-40B4-BE49-F238E27FC236}">
                <a16:creationId xmlns:a16="http://schemas.microsoft.com/office/drawing/2014/main" id="{B9F129BD-7CDE-F411-7F91-7815B0776782}"/>
              </a:ext>
            </a:extLst>
          </p:cNvPr>
          <p:cNvSpPr txBox="1"/>
          <p:nvPr/>
        </p:nvSpPr>
        <p:spPr>
          <a:xfrm>
            <a:off x="8570696" y="4607777"/>
            <a:ext cx="2445489" cy="369332"/>
          </a:xfrm>
          <a:prstGeom prst="rect">
            <a:avLst/>
          </a:prstGeom>
          <a:noFill/>
        </p:spPr>
        <p:txBody>
          <a:bodyPr wrap="square" rtlCol="0">
            <a:spAutoFit/>
          </a:bodyPr>
          <a:lstStyle/>
          <a:p>
            <a:r>
              <a:rPr lang="en-IN" dirty="0"/>
              <a:t>Stone Wales defect</a:t>
            </a:r>
          </a:p>
        </p:txBody>
      </p:sp>
    </p:spTree>
    <p:extLst>
      <p:ext uri="{BB962C8B-B14F-4D97-AF65-F5344CB8AC3E}">
        <p14:creationId xmlns:p14="http://schemas.microsoft.com/office/powerpoint/2010/main" val="1484805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A3DB8-1D84-A85E-F0FC-FE898D6DFAC8}"/>
              </a:ext>
            </a:extLst>
          </p:cNvPr>
          <p:cNvSpPr>
            <a:spLocks noGrp="1"/>
          </p:cNvSpPr>
          <p:nvPr>
            <p:ph type="title"/>
          </p:nvPr>
        </p:nvSpPr>
        <p:spPr>
          <a:xfrm>
            <a:off x="1040219" y="-198401"/>
            <a:ext cx="10515600" cy="1325563"/>
          </a:xfrm>
        </p:spPr>
        <p:txBody>
          <a:bodyPr>
            <a:normAutofit/>
          </a:bodyPr>
          <a:lstStyle/>
          <a:p>
            <a:pPr algn="ctr"/>
            <a:r>
              <a:rPr lang="en-IN" sz="2400" b="1" dirty="0"/>
              <a:t>CONTRIBUTION OF SPIN UP AND SPIN DOWN ELECTRONS IN BAND STRUCTURE OF GRAPHENE WITH STONE WALES DEFECT</a:t>
            </a:r>
            <a:endParaRPr lang="en-IN" sz="2400" dirty="0"/>
          </a:p>
        </p:txBody>
      </p:sp>
      <p:pic>
        <p:nvPicPr>
          <p:cNvPr id="4" name="Content Placeholder 3">
            <a:extLst>
              <a:ext uri="{FF2B5EF4-FFF2-40B4-BE49-F238E27FC236}">
                <a16:creationId xmlns:a16="http://schemas.microsoft.com/office/drawing/2014/main" id="{E1AE03C5-B4F4-6F6E-5C80-ED8C37ED4AFA}"/>
              </a:ext>
            </a:extLst>
          </p:cNvPr>
          <p:cNvPicPr>
            <a:picLocks noGrp="1" noChangeAspect="1"/>
          </p:cNvPicPr>
          <p:nvPr>
            <p:ph idx="1"/>
          </p:nvPr>
        </p:nvPicPr>
        <p:blipFill>
          <a:blip r:embed="rId2"/>
          <a:stretch>
            <a:fillRect/>
          </a:stretch>
        </p:blipFill>
        <p:spPr>
          <a:xfrm>
            <a:off x="88859" y="858476"/>
            <a:ext cx="5985876" cy="3235059"/>
          </a:xfrm>
          <a:prstGeom prst="rect">
            <a:avLst/>
          </a:prstGeom>
        </p:spPr>
      </p:pic>
      <p:pic>
        <p:nvPicPr>
          <p:cNvPr id="5" name="Picture 4">
            <a:extLst>
              <a:ext uri="{FF2B5EF4-FFF2-40B4-BE49-F238E27FC236}">
                <a16:creationId xmlns:a16="http://schemas.microsoft.com/office/drawing/2014/main" id="{28157073-4568-5560-6C55-AC43E30E41DE}"/>
              </a:ext>
            </a:extLst>
          </p:cNvPr>
          <p:cNvPicPr>
            <a:picLocks noChangeAspect="1"/>
          </p:cNvPicPr>
          <p:nvPr/>
        </p:nvPicPr>
        <p:blipFill>
          <a:blip r:embed="rId3"/>
          <a:stretch>
            <a:fillRect/>
          </a:stretch>
        </p:blipFill>
        <p:spPr>
          <a:xfrm>
            <a:off x="6096000" y="842831"/>
            <a:ext cx="6110792" cy="3287614"/>
          </a:xfrm>
          <a:prstGeom prst="rect">
            <a:avLst/>
          </a:prstGeom>
        </p:spPr>
      </p:pic>
      <p:sp>
        <p:nvSpPr>
          <p:cNvPr id="6" name="TextBox 5">
            <a:extLst>
              <a:ext uri="{FF2B5EF4-FFF2-40B4-BE49-F238E27FC236}">
                <a16:creationId xmlns:a16="http://schemas.microsoft.com/office/drawing/2014/main" id="{E241F989-03B6-AE9B-1E81-B46D0CF7BA9C}"/>
              </a:ext>
            </a:extLst>
          </p:cNvPr>
          <p:cNvSpPr txBox="1"/>
          <p:nvPr/>
        </p:nvSpPr>
        <p:spPr>
          <a:xfrm>
            <a:off x="157716" y="4644167"/>
            <a:ext cx="11876567" cy="1477328"/>
          </a:xfrm>
          <a:prstGeom prst="rect">
            <a:avLst/>
          </a:prstGeom>
          <a:noFill/>
        </p:spPr>
        <p:txBody>
          <a:bodyPr wrap="square" rtlCol="0">
            <a:spAutoFit/>
          </a:bodyPr>
          <a:lstStyle/>
          <a:p>
            <a:pPr marL="285750" indent="-285750">
              <a:buFont typeface="Wingdings" panose="05000000000000000000" pitchFamily="2" charset="2"/>
              <a:buChar char="Ø"/>
            </a:pPr>
            <a:r>
              <a:rPr lang="en-IN" dirty="0"/>
              <a:t>These graphs above demonstrate the contribution of spin up and spin down electrons in the case of graphene with Stone Wales defect.</a:t>
            </a:r>
          </a:p>
          <a:p>
            <a:endParaRPr lang="en-IN" dirty="0"/>
          </a:p>
          <a:p>
            <a:pPr marL="285750" indent="-285750">
              <a:buFont typeface="Wingdings" panose="05000000000000000000" pitchFamily="2" charset="2"/>
              <a:buChar char="Ø"/>
            </a:pPr>
            <a:r>
              <a:rPr lang="en-IN" dirty="0"/>
              <a:t>As the shaded region appear exactly the same ,we can conclude from here that the contribution of spin up and spin down electrons in this case is the same. </a:t>
            </a:r>
          </a:p>
        </p:txBody>
      </p:sp>
    </p:spTree>
    <p:extLst>
      <p:ext uri="{BB962C8B-B14F-4D97-AF65-F5344CB8AC3E}">
        <p14:creationId xmlns:p14="http://schemas.microsoft.com/office/powerpoint/2010/main" val="710681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7C5DA7A7-54BB-8EBA-B4BA-F3F4308F26CA}"/>
              </a:ext>
            </a:extLst>
          </p:cNvPr>
          <p:cNvPicPr>
            <a:picLocks noGrp="1" noChangeAspect="1"/>
          </p:cNvPicPr>
          <p:nvPr>
            <p:ph idx="1"/>
          </p:nvPr>
        </p:nvPicPr>
        <p:blipFill>
          <a:blip r:embed="rId2"/>
          <a:stretch>
            <a:fillRect/>
          </a:stretch>
        </p:blipFill>
        <p:spPr>
          <a:xfrm>
            <a:off x="0" y="67061"/>
            <a:ext cx="5966789" cy="3754921"/>
          </a:xfrm>
          <a:prstGeom prst="rect">
            <a:avLst/>
          </a:prstGeom>
        </p:spPr>
      </p:pic>
      <p:sp>
        <p:nvSpPr>
          <p:cNvPr id="7" name="TextBox 6">
            <a:extLst>
              <a:ext uri="{FF2B5EF4-FFF2-40B4-BE49-F238E27FC236}">
                <a16:creationId xmlns:a16="http://schemas.microsoft.com/office/drawing/2014/main" id="{9DBC116B-1EAC-2F3D-532F-D27CD18FFFE4}"/>
              </a:ext>
            </a:extLst>
          </p:cNvPr>
          <p:cNvSpPr txBox="1"/>
          <p:nvPr/>
        </p:nvSpPr>
        <p:spPr>
          <a:xfrm>
            <a:off x="188694" y="3651618"/>
            <a:ext cx="11685401" cy="3139321"/>
          </a:xfrm>
          <a:prstGeom prst="rect">
            <a:avLst/>
          </a:prstGeom>
          <a:noFill/>
        </p:spPr>
        <p:txBody>
          <a:bodyPr wrap="square" rtlCol="0">
            <a:spAutoFit/>
          </a:bodyPr>
          <a:lstStyle/>
          <a:p>
            <a:endParaRPr lang="en-IN" dirty="0"/>
          </a:p>
          <a:p>
            <a:endParaRPr lang="en-IN" dirty="0"/>
          </a:p>
          <a:p>
            <a:endParaRPr lang="en-IN" dirty="0"/>
          </a:p>
          <a:p>
            <a:pPr marL="285750" indent="-285750">
              <a:buFont typeface="Wingdings" panose="05000000000000000000" pitchFamily="2" charset="2"/>
              <a:buChar char="Ø"/>
            </a:pPr>
            <a:r>
              <a:rPr lang="en-IN" dirty="0"/>
              <a:t>Two new energy bands appear near the Fermi level which changes the value of maxima of the valence band.</a:t>
            </a:r>
          </a:p>
          <a:p>
            <a:r>
              <a:rPr lang="en-IN" dirty="0"/>
              <a:t> </a:t>
            </a:r>
          </a:p>
          <a:p>
            <a:pPr marL="285750" indent="-285750">
              <a:buFont typeface="Wingdings" panose="05000000000000000000" pitchFamily="2" charset="2"/>
              <a:buChar char="Ø"/>
            </a:pPr>
            <a:r>
              <a:rPr lang="en-IN" dirty="0"/>
              <a:t>It basically separates the valence band and the valence band maxima. </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 maxima of the valence band rises above the fermi level.</a:t>
            </a:r>
          </a:p>
          <a:p>
            <a:endParaRPr lang="en-IN" dirty="0"/>
          </a:p>
          <a:p>
            <a:pPr marL="285750" indent="-285750">
              <a:buFont typeface="Wingdings" panose="05000000000000000000" pitchFamily="2" charset="2"/>
              <a:buChar char="Ø"/>
            </a:pPr>
            <a:r>
              <a:rPr lang="en-IN" dirty="0"/>
              <a:t>The vacancy defect opens a band gap unlike the case of Pristine Graphene.</a:t>
            </a:r>
          </a:p>
          <a:p>
            <a:endParaRPr lang="en-IN" dirty="0"/>
          </a:p>
        </p:txBody>
      </p:sp>
      <p:pic>
        <p:nvPicPr>
          <p:cNvPr id="3" name="Picture 2">
            <a:extLst>
              <a:ext uri="{FF2B5EF4-FFF2-40B4-BE49-F238E27FC236}">
                <a16:creationId xmlns:a16="http://schemas.microsoft.com/office/drawing/2014/main" id="{701D9D46-B2C4-06E2-A1F5-4BBAD60EFA8D}"/>
              </a:ext>
            </a:extLst>
          </p:cNvPr>
          <p:cNvPicPr>
            <a:picLocks noChangeAspect="1"/>
          </p:cNvPicPr>
          <p:nvPr/>
        </p:nvPicPr>
        <p:blipFill>
          <a:blip r:embed="rId3"/>
          <a:stretch>
            <a:fillRect/>
          </a:stretch>
        </p:blipFill>
        <p:spPr>
          <a:xfrm>
            <a:off x="6096000" y="67061"/>
            <a:ext cx="5964269" cy="3754921"/>
          </a:xfrm>
          <a:prstGeom prst="rect">
            <a:avLst/>
          </a:prstGeom>
        </p:spPr>
      </p:pic>
      <p:sp>
        <p:nvSpPr>
          <p:cNvPr id="2" name="TextBox 1">
            <a:extLst>
              <a:ext uri="{FF2B5EF4-FFF2-40B4-BE49-F238E27FC236}">
                <a16:creationId xmlns:a16="http://schemas.microsoft.com/office/drawing/2014/main" id="{25DC549B-DB9A-2324-35F2-A8A48439D6FB}"/>
              </a:ext>
            </a:extLst>
          </p:cNvPr>
          <p:cNvSpPr txBox="1"/>
          <p:nvPr/>
        </p:nvSpPr>
        <p:spPr>
          <a:xfrm>
            <a:off x="1116419" y="4029740"/>
            <a:ext cx="3147237" cy="372139"/>
          </a:xfrm>
          <a:prstGeom prst="rect">
            <a:avLst/>
          </a:prstGeom>
          <a:noFill/>
        </p:spPr>
        <p:txBody>
          <a:bodyPr wrap="square" rtlCol="0">
            <a:spAutoFit/>
          </a:bodyPr>
          <a:lstStyle/>
          <a:p>
            <a:r>
              <a:rPr lang="en-IN" dirty="0"/>
              <a:t>                         Pristine</a:t>
            </a:r>
          </a:p>
        </p:txBody>
      </p:sp>
      <p:sp>
        <p:nvSpPr>
          <p:cNvPr id="6" name="TextBox 5">
            <a:extLst>
              <a:ext uri="{FF2B5EF4-FFF2-40B4-BE49-F238E27FC236}">
                <a16:creationId xmlns:a16="http://schemas.microsoft.com/office/drawing/2014/main" id="{32C890A9-FAA3-6728-7636-1DD3BA8E85CC}"/>
              </a:ext>
            </a:extLst>
          </p:cNvPr>
          <p:cNvSpPr txBox="1"/>
          <p:nvPr/>
        </p:nvSpPr>
        <p:spPr>
          <a:xfrm>
            <a:off x="8392333" y="4032547"/>
            <a:ext cx="1602271" cy="369332"/>
          </a:xfrm>
          <a:prstGeom prst="rect">
            <a:avLst/>
          </a:prstGeom>
          <a:noFill/>
        </p:spPr>
        <p:txBody>
          <a:bodyPr wrap="square" rtlCol="0">
            <a:spAutoFit/>
          </a:bodyPr>
          <a:lstStyle/>
          <a:p>
            <a:r>
              <a:rPr lang="en-IN" dirty="0"/>
              <a:t>Vacancy Defect</a:t>
            </a:r>
          </a:p>
        </p:txBody>
      </p:sp>
    </p:spTree>
    <p:extLst>
      <p:ext uri="{BB962C8B-B14F-4D97-AF65-F5344CB8AC3E}">
        <p14:creationId xmlns:p14="http://schemas.microsoft.com/office/powerpoint/2010/main" val="2932539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110FB-876B-CDA6-87A5-3B9B22B30E0B}"/>
              </a:ext>
            </a:extLst>
          </p:cNvPr>
          <p:cNvSpPr>
            <a:spLocks noGrp="1"/>
          </p:cNvSpPr>
          <p:nvPr>
            <p:ph type="title"/>
          </p:nvPr>
        </p:nvSpPr>
        <p:spPr>
          <a:xfrm>
            <a:off x="838200" y="18255"/>
            <a:ext cx="10515600" cy="1325563"/>
          </a:xfrm>
        </p:spPr>
        <p:txBody>
          <a:bodyPr>
            <a:normAutofit fontScale="90000"/>
          </a:bodyPr>
          <a:lstStyle/>
          <a:p>
            <a:pPr algn="ctr"/>
            <a:r>
              <a:rPr lang="en-IN" sz="2700" b="1" dirty="0"/>
              <a:t>CONTRIBUTION OF SPIN UP AND SPIN DOWN ELECTRONS IN BAND STRUCTURE OF GRAPHENE WITH VACANCY DEFECT</a:t>
            </a:r>
            <a:br>
              <a:rPr lang="en-IN" sz="4400" dirty="0"/>
            </a:br>
            <a:endParaRPr lang="en-IN" dirty="0"/>
          </a:p>
        </p:txBody>
      </p:sp>
      <p:pic>
        <p:nvPicPr>
          <p:cNvPr id="4" name="Content Placeholder 3">
            <a:extLst>
              <a:ext uri="{FF2B5EF4-FFF2-40B4-BE49-F238E27FC236}">
                <a16:creationId xmlns:a16="http://schemas.microsoft.com/office/drawing/2014/main" id="{D8FED9E2-3FF6-E8AF-3044-F3B78E3978DA}"/>
              </a:ext>
            </a:extLst>
          </p:cNvPr>
          <p:cNvPicPr>
            <a:picLocks noGrp="1" noChangeAspect="1"/>
          </p:cNvPicPr>
          <p:nvPr>
            <p:ph idx="1"/>
          </p:nvPr>
        </p:nvPicPr>
        <p:blipFill>
          <a:blip r:embed="rId2"/>
          <a:stretch>
            <a:fillRect/>
          </a:stretch>
        </p:blipFill>
        <p:spPr>
          <a:xfrm>
            <a:off x="0" y="772132"/>
            <a:ext cx="6056619" cy="3255586"/>
          </a:xfrm>
          <a:prstGeom prst="rect">
            <a:avLst/>
          </a:prstGeom>
        </p:spPr>
      </p:pic>
      <p:pic>
        <p:nvPicPr>
          <p:cNvPr id="5" name="Picture 4" descr="A screenshot of a computer screen&#10;&#10;Description automatically generated with low confidence">
            <a:extLst>
              <a:ext uri="{FF2B5EF4-FFF2-40B4-BE49-F238E27FC236}">
                <a16:creationId xmlns:a16="http://schemas.microsoft.com/office/drawing/2014/main" id="{096B035A-EFB2-99EF-EBEC-430CB4502E4E}"/>
              </a:ext>
            </a:extLst>
          </p:cNvPr>
          <p:cNvPicPr>
            <a:picLocks noChangeAspect="1"/>
          </p:cNvPicPr>
          <p:nvPr/>
        </p:nvPicPr>
        <p:blipFill>
          <a:blip r:embed="rId3"/>
          <a:stretch>
            <a:fillRect/>
          </a:stretch>
        </p:blipFill>
        <p:spPr>
          <a:xfrm>
            <a:off x="6135381" y="772132"/>
            <a:ext cx="6056619" cy="3221563"/>
          </a:xfrm>
          <a:prstGeom prst="rect">
            <a:avLst/>
          </a:prstGeom>
        </p:spPr>
      </p:pic>
      <p:sp>
        <p:nvSpPr>
          <p:cNvPr id="7" name="TextBox 6">
            <a:extLst>
              <a:ext uri="{FF2B5EF4-FFF2-40B4-BE49-F238E27FC236}">
                <a16:creationId xmlns:a16="http://schemas.microsoft.com/office/drawing/2014/main" id="{C5206D27-5B8E-9CDD-1865-E4E4CB20CD29}"/>
              </a:ext>
            </a:extLst>
          </p:cNvPr>
          <p:cNvSpPr txBox="1"/>
          <p:nvPr/>
        </p:nvSpPr>
        <p:spPr>
          <a:xfrm>
            <a:off x="175832" y="4747572"/>
            <a:ext cx="11919098" cy="1754326"/>
          </a:xfrm>
          <a:prstGeom prst="rect">
            <a:avLst/>
          </a:prstGeom>
          <a:noFill/>
        </p:spPr>
        <p:txBody>
          <a:bodyPr wrap="square" rtlCol="0">
            <a:spAutoFit/>
          </a:bodyPr>
          <a:lstStyle/>
          <a:p>
            <a:pPr marL="285750" indent="-285750">
              <a:buFont typeface="Wingdings" panose="05000000000000000000" pitchFamily="2" charset="2"/>
              <a:buChar char="Ø"/>
            </a:pPr>
            <a:r>
              <a:rPr lang="en-IN" dirty="0"/>
              <a:t>These fat band structures represent the contribution of spin up and spin down electrons on Graphene with a carbon vacancy.</a:t>
            </a:r>
          </a:p>
          <a:p>
            <a:pPr marL="285750" indent="-285750">
              <a:buFont typeface="Wingdings" panose="05000000000000000000" pitchFamily="2" charset="2"/>
              <a:buChar char="Ø"/>
            </a:pPr>
            <a:r>
              <a:rPr lang="en-IN" dirty="0"/>
              <a:t>On the introduction of a carbon vacancy in Graphene we had observed that two new energy levels emerged near the fermi level. </a:t>
            </a:r>
          </a:p>
          <a:p>
            <a:pPr marL="285750" indent="-285750">
              <a:buFont typeface="Wingdings" panose="05000000000000000000" pitchFamily="2" charset="2"/>
              <a:buChar char="Ø"/>
            </a:pPr>
            <a:r>
              <a:rPr lang="en-IN" dirty="0"/>
              <a:t>From the graphs above, it can be observed that out of the two new energy levels, one was the contribution of spin up electrons while the other was due to spin down electron. </a:t>
            </a:r>
          </a:p>
        </p:txBody>
      </p:sp>
    </p:spTree>
    <p:extLst>
      <p:ext uri="{BB962C8B-B14F-4D97-AF65-F5344CB8AC3E}">
        <p14:creationId xmlns:p14="http://schemas.microsoft.com/office/powerpoint/2010/main" val="1105391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73D0DEF-069C-36F8-74A7-FD0C9135F8F4}"/>
              </a:ext>
            </a:extLst>
          </p:cNvPr>
          <p:cNvPicPr>
            <a:picLocks noChangeAspect="1"/>
          </p:cNvPicPr>
          <p:nvPr/>
        </p:nvPicPr>
        <p:blipFill>
          <a:blip r:embed="rId2"/>
          <a:stretch>
            <a:fillRect/>
          </a:stretch>
        </p:blipFill>
        <p:spPr>
          <a:xfrm>
            <a:off x="129453" y="85061"/>
            <a:ext cx="5913514" cy="3721395"/>
          </a:xfrm>
          <a:prstGeom prst="rect">
            <a:avLst/>
          </a:prstGeom>
        </p:spPr>
      </p:pic>
      <p:pic>
        <p:nvPicPr>
          <p:cNvPr id="3" name="Picture 2">
            <a:extLst>
              <a:ext uri="{FF2B5EF4-FFF2-40B4-BE49-F238E27FC236}">
                <a16:creationId xmlns:a16="http://schemas.microsoft.com/office/drawing/2014/main" id="{67430835-651D-67EE-E71F-505F29C80BC8}"/>
              </a:ext>
            </a:extLst>
          </p:cNvPr>
          <p:cNvPicPr>
            <a:picLocks noChangeAspect="1"/>
          </p:cNvPicPr>
          <p:nvPr/>
        </p:nvPicPr>
        <p:blipFill>
          <a:blip r:embed="rId3"/>
          <a:stretch>
            <a:fillRect/>
          </a:stretch>
        </p:blipFill>
        <p:spPr>
          <a:xfrm>
            <a:off x="6149035" y="173690"/>
            <a:ext cx="5902041" cy="3632766"/>
          </a:xfrm>
          <a:prstGeom prst="rect">
            <a:avLst/>
          </a:prstGeom>
        </p:spPr>
      </p:pic>
      <p:sp>
        <p:nvSpPr>
          <p:cNvPr id="2" name="TextBox 1">
            <a:extLst>
              <a:ext uri="{FF2B5EF4-FFF2-40B4-BE49-F238E27FC236}">
                <a16:creationId xmlns:a16="http://schemas.microsoft.com/office/drawing/2014/main" id="{FA20A3FF-121E-8D49-04DA-CF4D5B342AD7}"/>
              </a:ext>
            </a:extLst>
          </p:cNvPr>
          <p:cNvSpPr txBox="1"/>
          <p:nvPr/>
        </p:nvSpPr>
        <p:spPr>
          <a:xfrm>
            <a:off x="1783722" y="3855706"/>
            <a:ext cx="2604976" cy="369332"/>
          </a:xfrm>
          <a:prstGeom prst="rect">
            <a:avLst/>
          </a:prstGeom>
          <a:noFill/>
        </p:spPr>
        <p:txBody>
          <a:bodyPr wrap="square" rtlCol="0">
            <a:spAutoFit/>
          </a:bodyPr>
          <a:lstStyle/>
          <a:p>
            <a:r>
              <a:rPr lang="en-IN" dirty="0"/>
              <a:t>                 Pristine</a:t>
            </a:r>
          </a:p>
        </p:txBody>
      </p:sp>
      <p:sp>
        <p:nvSpPr>
          <p:cNvPr id="5" name="TextBox 4">
            <a:extLst>
              <a:ext uri="{FF2B5EF4-FFF2-40B4-BE49-F238E27FC236}">
                <a16:creationId xmlns:a16="http://schemas.microsoft.com/office/drawing/2014/main" id="{41F48264-8417-615C-DFE1-1D6F7CA631FA}"/>
              </a:ext>
            </a:extLst>
          </p:cNvPr>
          <p:cNvSpPr txBox="1"/>
          <p:nvPr/>
        </p:nvSpPr>
        <p:spPr>
          <a:xfrm>
            <a:off x="7974419" y="3855706"/>
            <a:ext cx="2604976" cy="369332"/>
          </a:xfrm>
          <a:prstGeom prst="rect">
            <a:avLst/>
          </a:prstGeom>
          <a:noFill/>
        </p:spPr>
        <p:txBody>
          <a:bodyPr wrap="square" rtlCol="0">
            <a:spAutoFit/>
          </a:bodyPr>
          <a:lstStyle/>
          <a:p>
            <a:r>
              <a:rPr lang="en-IN" dirty="0"/>
              <a:t>Vacancy and Stone Wales</a:t>
            </a:r>
          </a:p>
        </p:txBody>
      </p:sp>
      <p:sp>
        <p:nvSpPr>
          <p:cNvPr id="8" name="TextBox 7">
            <a:extLst>
              <a:ext uri="{FF2B5EF4-FFF2-40B4-BE49-F238E27FC236}">
                <a16:creationId xmlns:a16="http://schemas.microsoft.com/office/drawing/2014/main" id="{A56B451F-665A-FA4A-3347-CD950D17D7E9}"/>
              </a:ext>
            </a:extLst>
          </p:cNvPr>
          <p:cNvSpPr txBox="1"/>
          <p:nvPr/>
        </p:nvSpPr>
        <p:spPr>
          <a:xfrm>
            <a:off x="137512" y="4593265"/>
            <a:ext cx="11810910" cy="1477328"/>
          </a:xfrm>
          <a:prstGeom prst="rect">
            <a:avLst/>
          </a:prstGeom>
          <a:noFill/>
        </p:spPr>
        <p:txBody>
          <a:bodyPr wrap="square" rtlCol="0">
            <a:spAutoFit/>
          </a:bodyPr>
          <a:lstStyle/>
          <a:p>
            <a:pPr marL="285750" indent="-285750">
              <a:buFont typeface="Wingdings" panose="05000000000000000000" pitchFamily="2" charset="2"/>
              <a:buChar char="Ø"/>
            </a:pPr>
            <a:r>
              <a:rPr lang="en-IN" dirty="0"/>
              <a:t>Introduction of both Stone Wales defect and carbon vacancy defect opens a band gap as in the previous cases.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New energy bands emerge separating the maxima of the valence band and minima of the conduction band.</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r>
              <a:rPr lang="en-IN" dirty="0"/>
              <a:t>The maxima of the valence band rises above the fermi level.</a:t>
            </a:r>
          </a:p>
        </p:txBody>
      </p:sp>
    </p:spTree>
    <p:extLst>
      <p:ext uri="{BB962C8B-B14F-4D97-AF65-F5344CB8AC3E}">
        <p14:creationId xmlns:p14="http://schemas.microsoft.com/office/powerpoint/2010/main" val="2610373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D364C-E551-6D3B-9AEB-B5D92E70EEFA}"/>
              </a:ext>
            </a:extLst>
          </p:cNvPr>
          <p:cNvSpPr>
            <a:spLocks noGrp="1"/>
          </p:cNvSpPr>
          <p:nvPr>
            <p:ph type="title"/>
          </p:nvPr>
        </p:nvSpPr>
        <p:spPr>
          <a:xfrm>
            <a:off x="838198" y="-244358"/>
            <a:ext cx="10515600" cy="1325563"/>
          </a:xfrm>
        </p:spPr>
        <p:txBody>
          <a:bodyPr>
            <a:normAutofit/>
          </a:bodyPr>
          <a:lstStyle/>
          <a:p>
            <a:pPr algn="ctr"/>
            <a:r>
              <a:rPr lang="en-IN" sz="2400" b="1" dirty="0"/>
              <a:t>CONTRIBUTION OF SPIN UP AND SPIN DOWN ELECTRONS IN BAND STRUCTURE OF GRAPHENE WITH VACANCY DEFECT AND STONE WALES DEFECT</a:t>
            </a:r>
            <a:endParaRPr lang="en-IN" sz="2400" dirty="0"/>
          </a:p>
        </p:txBody>
      </p:sp>
      <p:pic>
        <p:nvPicPr>
          <p:cNvPr id="4" name="Content Placeholder 3">
            <a:extLst>
              <a:ext uri="{FF2B5EF4-FFF2-40B4-BE49-F238E27FC236}">
                <a16:creationId xmlns:a16="http://schemas.microsoft.com/office/drawing/2014/main" id="{658BEED9-1C84-41E6-8E5A-422590804DF8}"/>
              </a:ext>
            </a:extLst>
          </p:cNvPr>
          <p:cNvPicPr>
            <a:picLocks noGrp="1" noChangeAspect="1"/>
          </p:cNvPicPr>
          <p:nvPr>
            <p:ph idx="1"/>
          </p:nvPr>
        </p:nvPicPr>
        <p:blipFill>
          <a:blip r:embed="rId2"/>
          <a:stretch>
            <a:fillRect/>
          </a:stretch>
        </p:blipFill>
        <p:spPr>
          <a:xfrm>
            <a:off x="0" y="889819"/>
            <a:ext cx="6095998" cy="3264388"/>
          </a:xfrm>
          <a:prstGeom prst="rect">
            <a:avLst/>
          </a:prstGeom>
        </p:spPr>
      </p:pic>
      <p:pic>
        <p:nvPicPr>
          <p:cNvPr id="5" name="Picture 4" descr="A screenshot of a computer screen&#10;&#10;Description automatically generated with low confidence">
            <a:extLst>
              <a:ext uri="{FF2B5EF4-FFF2-40B4-BE49-F238E27FC236}">
                <a16:creationId xmlns:a16="http://schemas.microsoft.com/office/drawing/2014/main" id="{8FD52833-25CC-83F8-88C1-A25147697E3C}"/>
              </a:ext>
            </a:extLst>
          </p:cNvPr>
          <p:cNvPicPr>
            <a:picLocks noChangeAspect="1"/>
          </p:cNvPicPr>
          <p:nvPr/>
        </p:nvPicPr>
        <p:blipFill>
          <a:blip r:embed="rId3"/>
          <a:stretch>
            <a:fillRect/>
          </a:stretch>
        </p:blipFill>
        <p:spPr>
          <a:xfrm>
            <a:off x="6195233" y="889819"/>
            <a:ext cx="5996763" cy="3244205"/>
          </a:xfrm>
          <a:prstGeom prst="rect">
            <a:avLst/>
          </a:prstGeom>
        </p:spPr>
      </p:pic>
      <p:sp>
        <p:nvSpPr>
          <p:cNvPr id="7" name="TextBox 6">
            <a:extLst>
              <a:ext uri="{FF2B5EF4-FFF2-40B4-BE49-F238E27FC236}">
                <a16:creationId xmlns:a16="http://schemas.microsoft.com/office/drawing/2014/main" id="{F597C457-2C6D-9055-79BA-3738BE67BBBD}"/>
              </a:ext>
            </a:extLst>
          </p:cNvPr>
          <p:cNvSpPr txBox="1"/>
          <p:nvPr/>
        </p:nvSpPr>
        <p:spPr>
          <a:xfrm>
            <a:off x="106326" y="4327451"/>
            <a:ext cx="11929730" cy="2308324"/>
          </a:xfrm>
          <a:prstGeom prst="rect">
            <a:avLst/>
          </a:prstGeom>
          <a:noFill/>
        </p:spPr>
        <p:txBody>
          <a:bodyPr wrap="square" rtlCol="0">
            <a:spAutoFit/>
          </a:bodyPr>
          <a:lstStyle/>
          <a:p>
            <a:pPr marL="285750" indent="-285750">
              <a:buFont typeface="Wingdings" panose="05000000000000000000" pitchFamily="2" charset="2"/>
              <a:buChar char="Ø"/>
            </a:pPr>
            <a:r>
              <a:rPr lang="en-IN" dirty="0"/>
              <a:t>The graphs depict the contribution of spin up and spin down electrons in the case of graphene with both stone Wales defect and carbon vacancy defects.</a:t>
            </a:r>
          </a:p>
          <a:p>
            <a:pPr marL="285750" indent="-285750">
              <a:buFont typeface="Wingdings" panose="05000000000000000000" pitchFamily="2" charset="2"/>
              <a:buChar char="Ø"/>
            </a:pPr>
            <a:r>
              <a:rPr lang="en-IN" dirty="0"/>
              <a:t>In the valence band, due to the introduction of defects two new energy bands were created splitting the maxima of the valence band. </a:t>
            </a:r>
          </a:p>
          <a:p>
            <a:pPr marL="285750" indent="-285750">
              <a:buFont typeface="Wingdings" panose="05000000000000000000" pitchFamily="2" charset="2"/>
              <a:buChar char="Ø"/>
            </a:pPr>
            <a:r>
              <a:rPr lang="en-IN" dirty="0"/>
              <a:t>Out of the two new valence band created, the one situated above or the one with the higher energy is a contribution of the spin down electrons.</a:t>
            </a:r>
          </a:p>
          <a:p>
            <a:pPr marL="285750" indent="-285750">
              <a:buFont typeface="Wingdings" panose="05000000000000000000" pitchFamily="2" charset="2"/>
              <a:buChar char="Ø"/>
            </a:pPr>
            <a:r>
              <a:rPr lang="en-IN" dirty="0"/>
              <a:t>In the conduction and, due to the introduction of defects two new energy bands were created here as well.</a:t>
            </a:r>
          </a:p>
          <a:p>
            <a:pPr marL="285750" indent="-285750">
              <a:buFont typeface="Wingdings" panose="05000000000000000000" pitchFamily="2" charset="2"/>
              <a:buChar char="Ø"/>
            </a:pPr>
            <a:r>
              <a:rPr lang="en-IN" dirty="0"/>
              <a:t>The one which is situated below or the one with the lower energy than the other is a contribution of spin up electrons.</a:t>
            </a:r>
          </a:p>
        </p:txBody>
      </p:sp>
    </p:spTree>
    <p:extLst>
      <p:ext uri="{BB962C8B-B14F-4D97-AF65-F5344CB8AC3E}">
        <p14:creationId xmlns:p14="http://schemas.microsoft.com/office/powerpoint/2010/main" val="3095316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CC82B-0C2E-2E06-63C2-5A0D85DDF585}"/>
              </a:ext>
            </a:extLst>
          </p:cNvPr>
          <p:cNvSpPr>
            <a:spLocks noGrp="1"/>
          </p:cNvSpPr>
          <p:nvPr>
            <p:ph type="title"/>
          </p:nvPr>
        </p:nvSpPr>
        <p:spPr>
          <a:xfrm>
            <a:off x="1190975" y="-290214"/>
            <a:ext cx="10326379" cy="1257778"/>
          </a:xfrm>
        </p:spPr>
        <p:txBody>
          <a:bodyPr>
            <a:normAutofit/>
          </a:bodyPr>
          <a:lstStyle/>
          <a:p>
            <a:pPr algn="ctr"/>
            <a:r>
              <a:rPr lang="en-IN" sz="2400" b="1" dirty="0"/>
              <a:t>COMPARISION OF DENSITY OF STATES OF PRISTINE GRAPHENE AND GRAPHENE WITH STONE WALES DEFECT</a:t>
            </a:r>
          </a:p>
        </p:txBody>
      </p:sp>
      <p:pic>
        <p:nvPicPr>
          <p:cNvPr id="3" name="Picture 2">
            <a:extLst>
              <a:ext uri="{FF2B5EF4-FFF2-40B4-BE49-F238E27FC236}">
                <a16:creationId xmlns:a16="http://schemas.microsoft.com/office/drawing/2014/main" id="{79E42133-497B-6683-E827-3C26D3EBF603}"/>
              </a:ext>
            </a:extLst>
          </p:cNvPr>
          <p:cNvPicPr>
            <a:picLocks noChangeAspect="1"/>
          </p:cNvPicPr>
          <p:nvPr/>
        </p:nvPicPr>
        <p:blipFill>
          <a:blip r:embed="rId2"/>
          <a:stretch>
            <a:fillRect/>
          </a:stretch>
        </p:blipFill>
        <p:spPr>
          <a:xfrm>
            <a:off x="387664" y="804653"/>
            <a:ext cx="5041360" cy="3729914"/>
          </a:xfrm>
          <a:prstGeom prst="rect">
            <a:avLst/>
          </a:prstGeom>
        </p:spPr>
      </p:pic>
      <p:pic>
        <p:nvPicPr>
          <p:cNvPr id="9" name="Picture 8">
            <a:extLst>
              <a:ext uri="{FF2B5EF4-FFF2-40B4-BE49-F238E27FC236}">
                <a16:creationId xmlns:a16="http://schemas.microsoft.com/office/drawing/2014/main" id="{BB3DCCB8-B16B-C20C-2514-D65BF329B2A2}"/>
              </a:ext>
            </a:extLst>
          </p:cNvPr>
          <p:cNvPicPr>
            <a:picLocks noChangeAspect="1"/>
          </p:cNvPicPr>
          <p:nvPr/>
        </p:nvPicPr>
        <p:blipFill>
          <a:blip r:embed="rId3"/>
          <a:stretch>
            <a:fillRect/>
          </a:stretch>
        </p:blipFill>
        <p:spPr>
          <a:xfrm>
            <a:off x="6517262" y="708329"/>
            <a:ext cx="5000091" cy="3826238"/>
          </a:xfrm>
          <a:prstGeom prst="rect">
            <a:avLst/>
          </a:prstGeom>
        </p:spPr>
      </p:pic>
      <p:sp>
        <p:nvSpPr>
          <p:cNvPr id="10" name="TextBox 9">
            <a:extLst>
              <a:ext uri="{FF2B5EF4-FFF2-40B4-BE49-F238E27FC236}">
                <a16:creationId xmlns:a16="http://schemas.microsoft.com/office/drawing/2014/main" id="{449179C7-6F3F-9E39-E53F-3A28FB45B9CD}"/>
              </a:ext>
            </a:extLst>
          </p:cNvPr>
          <p:cNvSpPr txBox="1"/>
          <p:nvPr/>
        </p:nvSpPr>
        <p:spPr>
          <a:xfrm>
            <a:off x="228175" y="4749946"/>
            <a:ext cx="11735650" cy="2031325"/>
          </a:xfrm>
          <a:prstGeom prst="rect">
            <a:avLst/>
          </a:prstGeom>
          <a:noFill/>
        </p:spPr>
        <p:txBody>
          <a:bodyPr wrap="square" rtlCol="0">
            <a:spAutoFit/>
          </a:bodyPr>
          <a:lstStyle/>
          <a:p>
            <a:pPr marL="285750" indent="-285750">
              <a:buFont typeface="Wingdings" panose="05000000000000000000" pitchFamily="2" charset="2"/>
              <a:buChar char="Ø"/>
            </a:pPr>
            <a:r>
              <a:rPr lang="en-IN" dirty="0"/>
              <a:t>The above graphs show the plot of density of states for pristine graphene and graphene with stone wales defect.</a:t>
            </a:r>
          </a:p>
          <a:p>
            <a:pPr marL="285750" indent="-285750">
              <a:buFont typeface="Wingdings" panose="05000000000000000000" pitchFamily="2" charset="2"/>
              <a:buChar char="Ø"/>
            </a:pPr>
            <a:r>
              <a:rPr lang="en-IN" dirty="0"/>
              <a:t>At the region near the fermi level, new states are created in graphene with the stone wales defect when compared to pristine graphene, specifically in the regions from 0 eV to 1.5 eV on both sides in the case of pristine graphene, not much significant states could be observed while in graphene with stone wales defect, even in this region there are states present to accommodate the electrons.</a:t>
            </a:r>
          </a:p>
          <a:p>
            <a:pPr marL="285750" indent="-285750">
              <a:buFont typeface="Wingdings" panose="05000000000000000000" pitchFamily="2" charset="2"/>
              <a:buChar char="Ø"/>
            </a:pPr>
            <a:r>
              <a:rPr lang="en-IN" dirty="0"/>
              <a:t> Another thing that could be noted is that the DOS plot for the stone wales defect is symmetric for spin up and spin electrons resulting to a zero magnetic moment.</a:t>
            </a:r>
          </a:p>
        </p:txBody>
      </p:sp>
    </p:spTree>
    <p:extLst>
      <p:ext uri="{BB962C8B-B14F-4D97-AF65-F5344CB8AC3E}">
        <p14:creationId xmlns:p14="http://schemas.microsoft.com/office/powerpoint/2010/main" val="2220363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976</TotalTime>
  <Words>1697</Words>
  <Application>Microsoft Office PowerPoint</Application>
  <PresentationFormat>Widescreen</PresentationFormat>
  <Paragraphs>119</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Wingdings</vt:lpstr>
      <vt:lpstr>Office Theme</vt:lpstr>
      <vt:lpstr>Density Functional Theory(DFT) based ab-initio computations of Graphene and its various point defects</vt:lpstr>
      <vt:lpstr>PowerPoint Presentation</vt:lpstr>
      <vt:lpstr>COMPARISION OF FAT BAND STRUCTURES</vt:lpstr>
      <vt:lpstr>CONTRIBUTION OF SPIN UP AND SPIN DOWN ELECTRONS IN BAND STRUCTURE OF GRAPHENE WITH STONE WALES DEFECT</vt:lpstr>
      <vt:lpstr>PowerPoint Presentation</vt:lpstr>
      <vt:lpstr>CONTRIBUTION OF SPIN UP AND SPIN DOWN ELECTRONS IN BAND STRUCTURE OF GRAPHENE WITH VACANCY DEFECT </vt:lpstr>
      <vt:lpstr>PowerPoint Presentation</vt:lpstr>
      <vt:lpstr>CONTRIBUTION OF SPIN UP AND SPIN DOWN ELECTRONS IN BAND STRUCTURE OF GRAPHENE WITH VACANCY DEFECT AND STONE WALES DEFECT</vt:lpstr>
      <vt:lpstr>COMPARISION OF DENSITY OF STATES OF PRISTINE GRAPHENE AND GRAPHENE WITH STONE WALES DEFECT</vt:lpstr>
      <vt:lpstr>PowerPoint Presentation</vt:lpstr>
      <vt:lpstr>COMPARISION OF DENSITY OF STATES OF PRISTINE GRAPHENE AND GRAPHENE WITH STONE WALES DEFECT AND VACANCY DEFECT</vt:lpstr>
      <vt:lpstr>COMPARISION OF ELECTRON DENSITIES OF PRISTINE GRAPHENE AND GRAPHENE WITH STONE WALES DEFECT</vt:lpstr>
      <vt:lpstr>COMPARISION OF ELECTRON DENSITIES OF PRISTINE GRAPHENE AND GRAPHENE WITH VACANCY DEFECT</vt:lpstr>
      <vt:lpstr>COMPARISION OF ELECTRON DENSITIES OF PRISTINE GRAPHENE AND GRAPHENE WITH VACANCY DEFECT AND STONE WALES DEFECT</vt:lpstr>
      <vt:lpstr>PowerPoint Presentation</vt:lpstr>
      <vt:lpstr>COMPARISION OF ELECTRON LOCALISATION FUNCTION OF PRISTINE GRAPHENE AND GRAPHENE WITH STONE WALES DEFECT</vt:lpstr>
      <vt:lpstr>PowerPoint Presentation</vt:lpstr>
      <vt:lpstr>COMPARISION OF ELECTRON LOCALISATION FUNCTION OF PRISTINE GRAPHENE AND GRAPHENE WITH VACANCY DEFECT</vt:lpstr>
      <vt:lpstr>At the sight of defect there are more delocalised electrons than that of the other regions. </vt:lpstr>
      <vt:lpstr>COMPARISION OF ELECTRON LOCALISATION FUNCTIONS OF PRISTINE GRAPHENE AND GRAPHENE WITH VACANCY DEFECT AND STONE WALES DEFECT</vt:lpstr>
      <vt:lpstr>TABLE FOR TOTAL ENERGIES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SHAMBHAVI JHA(BTECH10284.21@bitmesra.ac.in)</dc:creator>
  <cp:lastModifiedBy>SHAMBHAVI JHA(BTECH10284.21@bitmesra.ac.in)</cp:lastModifiedBy>
  <cp:revision>6</cp:revision>
  <dcterms:created xsi:type="dcterms:W3CDTF">2023-06-29T04:41:09Z</dcterms:created>
  <dcterms:modified xsi:type="dcterms:W3CDTF">2024-06-26T15:00:56Z</dcterms:modified>
</cp:coreProperties>
</file>

<file path=docProps/thumbnail.jpeg>
</file>